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ink/ink1.xml" ContentType="application/inkml+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2"/>
  </p:notesMasterIdLst>
  <p:sldIdLst>
    <p:sldId id="268" r:id="rId2"/>
    <p:sldId id="275" r:id="rId3"/>
    <p:sldId id="276" r:id="rId4"/>
    <p:sldId id="278" r:id="rId5"/>
    <p:sldId id="280" r:id="rId6"/>
    <p:sldId id="283" r:id="rId7"/>
    <p:sldId id="281" r:id="rId8"/>
    <p:sldId id="282" r:id="rId9"/>
    <p:sldId id="277" r:id="rId10"/>
    <p:sldId id="27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70204"/>
  </p:normalViewPr>
  <p:slideViewPr>
    <p:cSldViewPr snapToGrid="0">
      <p:cViewPr varScale="1">
        <p:scale>
          <a:sx n="88" d="100"/>
          <a:sy n="88" d="100"/>
        </p:scale>
        <p:origin x="202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30T21:17:42.334"/>
    </inkml:context>
    <inkml:brush xml:id="br0">
      <inkml:brushProperty name="width" value="0.1" units="cm"/>
      <inkml:brushProperty name="height" value="0.1" units="cm"/>
      <inkml:brushProperty name="color" value="#004F8B"/>
    </inkml:brush>
  </inkml:definitions>
  <inkml:trace contextRef="#ctx0" brushRef="#br0">2496 551 24575,'-22'-12'0,"21"12"0,0 0 0,0 0 0,0-1 0,1 1 0,-1 0 0,0 0 0,0 1 0,0-1 0,0 0 0,0 0 0,0 0 0,0 0 0,1 0 0,-1 1 0,0-1 0,0 0 0,0 1 0,1-1 0,-1 0 0,0 1 0,0-1 0,1 1 0,-1-1 0,0 1 0,0 0 0,0 0 0,0-1 0,1 1 0,-1 0 0,0-1 0,0 1 0,0-1 0,0 1 0,0-1 0,0 1 0,0-1 0,0 0 0,0 1 0,0-1 0,0 0 0,0 0 0,-1 0 0,1 0 0,0 1 0,0-1 0,0 0 0,-2-1 0,1 1 0,-1-1 0,1 0 0,0 0 0,0 0 0,0 0 0,0 0 0,1 0 0,-1 0 0,0-1 0,1 1 0,-3-2 0,-7-7 0,-5-5 0,-1 0 0,-1 1 0,-1 1 0,-34-20 0,26 18 0,0-1 0,-27-23 0,36 26 0,0-1 0,-2 2 0,0 0 0,0 1 0,-31-13 0,-47-12 0,26 7 0,-3 3 0,-133-32 0,56 17 0,110 28 0,0 1 0,-69-11 0,11 8 0,49 6 0,0 1 0,-1 3 0,-57-1 0,69 6 0,-13-1 0,-56 6 0,92-3 0,0 0 0,0 1 0,1 0 0,0 1 0,0 1 0,0-1 0,-23 11 0,-16 6 0,43-17 0,0 0 0,1 0 0,-1 1 0,2 0 0,-20 12 0,3 4 0,16-13 0,1 0 0,-1-1 0,-16 9 0,18-10 0,1 0 0,-1 0 0,1 1 0,1 0 0,0 0 0,0 0 0,1 1 0,0 0 0,1 0 0,-6 10 0,-13 19 0,8-14 0,2 1 0,1 1 0,2 0 0,-14 49 0,-8 10 0,22-59 0,1 0 0,2 1 0,1 0 0,-5 49 0,14 286 0,-2-352 0,1-1 0,1 1 0,0-1 0,1 1 0,0-1 0,0 1 0,1-1 0,10 14 0,4 2 0,31 32 0,-25-35 0,1 0 0,2-2 0,0 0 0,2-1 0,35 17 0,-11-5 0,-42-24 0,5 4 0,2 0 0,0 0 0,0-1 0,1-1 0,1 0 0,0-1 0,0 0 0,25 4 0,-4-3 0,15 2 0,0-1 0,1-2 0,97 3 0,-56-9 0,80-4 0,-86-8 0,-35 3 0,-29 5 0,0-1 0,-1-2 0,0 0 0,39-13 0,-48 13 0,-2-1 0,1-1 0,-1 0 0,0 0 0,-1-1 0,-1-1 0,21-16 0,228-211 0,-227 201 0,-2-2 0,31-45 0,-45 56 0,65-105 0,-80 124 0,-1 1 0,0-1 0,-1 0 0,0 0 0,-1 1 0,2-12 0,-2 9 0,0 1 0,1-1 0,9-18 0,12-17-15,-16 30-255,0-1 0,1 1 0,1 1 0,12-15 0,-9 16-6556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8FA22C-0085-984B-ABDC-A80A23D578AD}" type="datetimeFigureOut">
              <a:rPr lang="en-US" smtClean="0"/>
              <a:t>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9EFC3-700A-8042-AD75-0DAFE6F70708}" type="slidenum">
              <a:rPr lang="en-US" smtClean="0"/>
              <a:t>‹#›</a:t>
            </a:fld>
            <a:endParaRPr lang="en-US"/>
          </a:p>
        </p:txBody>
      </p:sp>
    </p:spTree>
    <p:extLst>
      <p:ext uri="{BB962C8B-B14F-4D97-AF65-F5344CB8AC3E}">
        <p14:creationId xmlns:p14="http://schemas.microsoft.com/office/powerpoint/2010/main" val="3925092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What is the class? </a:t>
            </a:r>
          </a:p>
          <a:p>
            <a:r>
              <a:rPr lang="en-US" b="1" dirty="0"/>
              <a:t>SPORT IS A MICROCOSM OF OUR SOCIETY &gt;&gt; Uses sport as a platform to </a:t>
            </a:r>
            <a:r>
              <a:rPr lang="en-US" b="1"/>
              <a:t>discuss issues of equity </a:t>
            </a:r>
            <a:r>
              <a:rPr lang="en-US" b="1" dirty="0"/>
              <a:t>and inclusion.</a:t>
            </a:r>
          </a:p>
          <a:p>
            <a:endParaRPr lang="en-US" b="1" dirty="0"/>
          </a:p>
          <a:p>
            <a:r>
              <a:rPr lang="en-US" b="1" dirty="0"/>
              <a:t>Who takes it? </a:t>
            </a:r>
          </a:p>
          <a:p>
            <a:r>
              <a:rPr lang="en-US" b="1" dirty="0"/>
              <a:t>All majors – fulfills UCORE EQJS</a:t>
            </a:r>
          </a:p>
          <a:p>
            <a:endParaRPr lang="en-US" b="1" dirty="0"/>
          </a:p>
          <a:p>
            <a:r>
              <a:rPr lang="en-US" b="1" dirty="0"/>
              <a:t>Tasked by Core to Career Fellowship Group to create an assignment</a:t>
            </a:r>
          </a:p>
          <a:p>
            <a:endParaRPr lang="en-US" b="1" dirty="0"/>
          </a:p>
          <a:p>
            <a:r>
              <a:rPr lang="en-US" b="1" dirty="0"/>
              <a:t>In the assignment design, I had a couple of NACE Competencies in mind – Equity and Inclusion, Communication, Critical thinking but as the assignment took shape, I realized all the elements were incorporated!</a:t>
            </a:r>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8C32E0D-A40E-3944-9654-757B61E6704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478494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8C32E0D-A40E-3944-9654-757B61E6704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36173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8C32E0D-A40E-3944-9654-757B61E6704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881424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Each student was assigned a FACILITATOR ROLE 1X (the table lists the day they are responsible).  If they are not facilitating, then they are a PARTICIPANT 3x required out of 4</a:t>
            </a:r>
          </a:p>
          <a:p>
            <a:endParaRPr lang="en-US" b="1" dirty="0"/>
          </a:p>
          <a:p>
            <a:r>
              <a:rPr lang="en-US" b="1" dirty="0"/>
              <a:t>The Facilitator</a:t>
            </a:r>
          </a:p>
          <a:p>
            <a:r>
              <a:rPr lang="en-US" b="1" dirty="0"/>
              <a:t>Advanced students (by class standing) were assigned facilitator role first (modeling). Facilitators…</a:t>
            </a:r>
          </a:p>
          <a:p>
            <a:r>
              <a:rPr lang="en-US" b="1" dirty="0"/>
              <a:t>- find content that connects the unit topic to the career area of interest – then upload the content to the team’s Canvas space two days before class</a:t>
            </a:r>
          </a:p>
          <a:p>
            <a:r>
              <a:rPr lang="en-US" b="1" dirty="0"/>
              <a:t>- complete Worksheet 1 = a Guide Sheet for leading the group discussion with bullet points of content and open-ended questions </a:t>
            </a:r>
          </a:p>
          <a:p>
            <a:r>
              <a:rPr lang="en-US" b="1" dirty="0"/>
              <a:t>- they upload Worksheet 2 = a reflection about the activity by the end of the day they facilitate the discussion.</a:t>
            </a:r>
          </a:p>
          <a:p>
            <a:endParaRPr lang="en-US" b="1" dirty="0"/>
          </a:p>
          <a:p>
            <a:r>
              <a:rPr lang="en-US" b="1" dirty="0"/>
              <a:t>The Participants</a:t>
            </a:r>
          </a:p>
          <a:p>
            <a:r>
              <a:rPr lang="en-US" b="1" dirty="0"/>
              <a:t>- must be in class to earn activity points</a:t>
            </a:r>
          </a:p>
          <a:p>
            <a:r>
              <a:rPr lang="en-US" b="1" dirty="0"/>
              <a:t>- must upload the Participant Worksheet = a reflection about the experience</a:t>
            </a:r>
          </a:p>
          <a:p>
            <a:endParaRPr lang="en-US" b="1" dirty="0"/>
          </a:p>
          <a:p>
            <a:r>
              <a:rPr lang="en-US" b="1" dirty="0"/>
              <a:t>Facilitators earn 10 points and cannot drop the assignment.</a:t>
            </a:r>
          </a:p>
          <a:p>
            <a:r>
              <a:rPr lang="en-US" b="1" dirty="0"/>
              <a:t>Participants earn 8 points x 3 assignments (they can miss one); if they attend/engage in all 4 participant activities they earn extra credit.</a:t>
            </a:r>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8C32E0D-A40E-3944-9654-757B61E6704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901559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The content that facilitators source and provide to the group can be in a variety of formats: a podcast, investigative journalism, a documentary, statistics from the field, scholarly paper, etc.</a:t>
            </a:r>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8C32E0D-A40E-3944-9654-757B61E6704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31881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8C32E0D-A40E-3944-9654-757B61E6704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581765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8C32E0D-A40E-3944-9654-757B61E6704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22068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8C32E0D-A40E-3944-9654-757B61E6704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258433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8C32E0D-A40E-3944-9654-757B61E6704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95439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8C32E0D-A40E-3944-9654-757B61E6704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0720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5C628A6-5D9F-E844-9073-78A658AB40F8}" type="datetimeFigureOut">
              <a:rPr lang="en-US" smtClean="0"/>
              <a:t>6/20/24</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7582337E-27FD-BD42-9AA6-43ABD34D9ABB}"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70683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C628A6-5D9F-E844-9073-78A658AB40F8}" type="datetimeFigureOut">
              <a:rPr lang="en-US" smtClean="0"/>
              <a:t>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82337E-27FD-BD42-9AA6-43ABD34D9ABB}"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65854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C628A6-5D9F-E844-9073-78A658AB40F8}" type="datetimeFigureOut">
              <a:rPr lang="en-US" smtClean="0"/>
              <a:t>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82337E-27FD-BD42-9AA6-43ABD34D9ABB}"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601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C628A6-5D9F-E844-9073-78A658AB40F8}" type="datetimeFigureOut">
              <a:rPr lang="en-US" smtClean="0"/>
              <a:t>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82337E-27FD-BD42-9AA6-43ABD34D9ABB}"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90073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C628A6-5D9F-E844-9073-78A658AB40F8}" type="datetimeFigureOut">
              <a:rPr lang="en-US" smtClean="0"/>
              <a:t>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82337E-27FD-BD42-9AA6-43ABD34D9ABB}"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12542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5C628A6-5D9F-E844-9073-78A658AB40F8}" type="datetimeFigureOut">
              <a:rPr lang="en-US" smtClean="0"/>
              <a:t>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82337E-27FD-BD42-9AA6-43ABD34D9ABB}"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60230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C628A6-5D9F-E844-9073-78A658AB40F8}" type="datetimeFigureOut">
              <a:rPr lang="en-US" smtClean="0"/>
              <a:t>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82337E-27FD-BD42-9AA6-43ABD34D9ABB}"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68897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5C628A6-5D9F-E844-9073-78A658AB40F8}" type="datetimeFigureOut">
              <a:rPr lang="en-US" smtClean="0"/>
              <a:t>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82337E-27FD-BD42-9AA6-43ABD34D9ABB}"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16158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C628A6-5D9F-E844-9073-78A658AB40F8}" type="datetimeFigureOut">
              <a:rPr lang="en-US" smtClean="0"/>
              <a:t>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82337E-27FD-BD42-9AA6-43ABD34D9ABB}" type="slidenum">
              <a:rPr lang="en-US" smtClean="0"/>
              <a:t>‹#›</a:t>
            </a:fld>
            <a:endParaRPr lang="en-US"/>
          </a:p>
        </p:txBody>
      </p:sp>
    </p:spTree>
    <p:extLst>
      <p:ext uri="{BB962C8B-B14F-4D97-AF65-F5344CB8AC3E}">
        <p14:creationId xmlns:p14="http://schemas.microsoft.com/office/powerpoint/2010/main" val="1235842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5C628A6-5D9F-E844-9073-78A658AB40F8}" type="datetimeFigureOut">
              <a:rPr lang="en-US" smtClean="0"/>
              <a:t>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82337E-27FD-BD42-9AA6-43ABD34D9ABB}"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56583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15C628A6-5D9F-E844-9073-78A658AB40F8}" type="datetimeFigureOut">
              <a:rPr lang="en-US" smtClean="0"/>
              <a:t>6/20/24</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7582337E-27FD-BD42-9AA6-43ABD34D9ABB}"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0719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15C628A6-5D9F-E844-9073-78A658AB40F8}" type="datetimeFigureOut">
              <a:rPr lang="en-US" smtClean="0"/>
              <a:t>6/20/24</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7582337E-27FD-BD42-9AA6-43ABD34D9ABB}"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5177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90.png"/><Relationship Id="rId4" Type="http://schemas.openxmlformats.org/officeDocument/2006/relationships/customXml" Target="../ink/ink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4C75E2B-CACA-478C-B26B-182AF87A18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pic>
        <p:nvPicPr>
          <p:cNvPr id="12" name="Picture 11">
            <a:extLst>
              <a:ext uri="{FF2B5EF4-FFF2-40B4-BE49-F238E27FC236}">
                <a16:creationId xmlns:a16="http://schemas.microsoft.com/office/drawing/2014/main" id="{50FF2874-547C-4D14-9E18-28B19002FB8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4" name="Straight Connector 13">
            <a:extLst>
              <a:ext uri="{FF2B5EF4-FFF2-40B4-BE49-F238E27FC236}">
                <a16:creationId xmlns:a16="http://schemas.microsoft.com/office/drawing/2014/main" id="{36CF827D-A163-47F7-BD87-34EB4FA7D6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299D9A9-1DA8-433D-A9BC-FB48D93D421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7" name="Content Placeholder 6">
            <a:extLst>
              <a:ext uri="{FF2B5EF4-FFF2-40B4-BE49-F238E27FC236}">
                <a16:creationId xmlns:a16="http://schemas.microsoft.com/office/drawing/2014/main" id="{7630D3FB-73FD-3256-A74A-7F675D56381A}"/>
              </a:ext>
            </a:extLst>
          </p:cNvPr>
          <p:cNvSpPr>
            <a:spLocks noGrp="1"/>
          </p:cNvSpPr>
          <p:nvPr>
            <p:ph idx="1"/>
          </p:nvPr>
        </p:nvSpPr>
        <p:spPr>
          <a:xfrm>
            <a:off x="1453896" y="2239933"/>
            <a:ext cx="11716325" cy="3665026"/>
          </a:xfrm>
        </p:spPr>
        <p:txBody>
          <a:bodyPr>
            <a:normAutofit fontScale="92500" lnSpcReduction="20000"/>
          </a:bodyPr>
          <a:lstStyle/>
          <a:p>
            <a:pPr marL="61913" marR="0" lvl="1" indent="0">
              <a:spcBef>
                <a:spcPts val="0"/>
              </a:spcBef>
              <a:spcAft>
                <a:spcPts val="0"/>
              </a:spcAft>
              <a:buNone/>
            </a:pPr>
            <a:r>
              <a:rPr lang="en-US" sz="3000" dirty="0">
                <a:effectLst/>
                <a:latin typeface="Calibri" panose="020F0502020204030204" pitchFamily="34" charset="0"/>
                <a:ea typeface="Calibri" panose="020F0502020204030204" pitchFamily="34" charset="0"/>
              </a:rPr>
              <a:t>Learning Objectives</a:t>
            </a:r>
          </a:p>
          <a:p>
            <a:pPr marL="1260475" marR="0" lvl="1" indent="-568325">
              <a:spcBef>
                <a:spcPts val="0"/>
              </a:spcBef>
              <a:spcAft>
                <a:spcPts val="0"/>
              </a:spcAft>
              <a:buClr>
                <a:srgbClr val="996633"/>
              </a:buClr>
              <a:buSzPct val="80000"/>
              <a:buFont typeface="Courier New" panose="02070309020205020404" pitchFamily="49" charset="0"/>
              <a:buChar char="o"/>
            </a:pPr>
            <a:r>
              <a:rPr lang="en-US" sz="3000" dirty="0">
                <a:latin typeface="Calibri" panose="020F0502020204030204" pitchFamily="34" charset="0"/>
                <a:ea typeface="Calibri" panose="020F0502020204030204" pitchFamily="34" charset="0"/>
              </a:rPr>
              <a:t>Equity and Inclusion (the main premise of the course)</a:t>
            </a:r>
          </a:p>
          <a:p>
            <a:pPr marL="1260475" marR="0" lvl="1" indent="-568325">
              <a:spcBef>
                <a:spcPts val="0"/>
              </a:spcBef>
              <a:spcAft>
                <a:spcPts val="0"/>
              </a:spcAft>
              <a:buClr>
                <a:srgbClr val="996633"/>
              </a:buClr>
              <a:buSzPct val="80000"/>
              <a:buFont typeface="Courier New" panose="02070309020205020404" pitchFamily="49" charset="0"/>
              <a:buChar char="o"/>
            </a:pPr>
            <a:r>
              <a:rPr lang="en-US" sz="3000" dirty="0">
                <a:latin typeface="Calibri" panose="020F0502020204030204" pitchFamily="34" charset="0"/>
                <a:ea typeface="Calibri" panose="020F0502020204030204" pitchFamily="34" charset="0"/>
              </a:rPr>
              <a:t>Career Development</a:t>
            </a:r>
          </a:p>
          <a:p>
            <a:pPr marL="1260475" marR="0" lvl="1" indent="-568325">
              <a:spcBef>
                <a:spcPts val="0"/>
              </a:spcBef>
              <a:spcAft>
                <a:spcPts val="0"/>
              </a:spcAft>
              <a:buClr>
                <a:srgbClr val="996633"/>
              </a:buClr>
              <a:buSzPct val="80000"/>
              <a:buFont typeface="Courier New" panose="02070309020205020404" pitchFamily="49" charset="0"/>
              <a:buChar char="o"/>
            </a:pPr>
            <a:r>
              <a:rPr lang="en-US" sz="3000" dirty="0">
                <a:latin typeface="Calibri" panose="020F0502020204030204" pitchFamily="34" charset="0"/>
                <a:ea typeface="Calibri" panose="020F0502020204030204" pitchFamily="34" charset="0"/>
              </a:rPr>
              <a:t>Communication</a:t>
            </a:r>
          </a:p>
          <a:p>
            <a:pPr marL="1260475" lvl="1" indent="-568325">
              <a:spcBef>
                <a:spcPts val="0"/>
              </a:spcBef>
              <a:buClr>
                <a:srgbClr val="996633"/>
              </a:buClr>
              <a:buSzPct val="80000"/>
              <a:buFont typeface="Courier New" panose="02070309020205020404" pitchFamily="49" charset="0"/>
              <a:buChar char="o"/>
            </a:pPr>
            <a:r>
              <a:rPr lang="en-US" sz="3000" dirty="0">
                <a:latin typeface="Calibri" panose="020F0502020204030204" pitchFamily="34" charset="0"/>
                <a:ea typeface="Calibri" panose="020F0502020204030204" pitchFamily="34" charset="0"/>
              </a:rPr>
              <a:t>Technology</a:t>
            </a:r>
          </a:p>
          <a:p>
            <a:pPr marL="1260475" marR="0" lvl="1" indent="-568325">
              <a:spcBef>
                <a:spcPts val="0"/>
              </a:spcBef>
              <a:spcAft>
                <a:spcPts val="0"/>
              </a:spcAft>
              <a:buClr>
                <a:srgbClr val="996633"/>
              </a:buClr>
              <a:buSzPct val="80000"/>
              <a:buFont typeface="Courier New" panose="02070309020205020404" pitchFamily="49" charset="0"/>
              <a:buChar char="o"/>
            </a:pPr>
            <a:r>
              <a:rPr lang="en-US" sz="3000" dirty="0">
                <a:latin typeface="Calibri" panose="020F0502020204030204" pitchFamily="34" charset="0"/>
                <a:ea typeface="Calibri" panose="020F0502020204030204" pitchFamily="34" charset="0"/>
              </a:rPr>
              <a:t>Critical Thinking</a:t>
            </a:r>
          </a:p>
          <a:p>
            <a:pPr marL="1260475" lvl="1" indent="-568325">
              <a:spcBef>
                <a:spcPts val="0"/>
              </a:spcBef>
              <a:buClr>
                <a:srgbClr val="996633"/>
              </a:buClr>
              <a:buSzPct val="80000"/>
              <a:buFont typeface="Courier New" panose="02070309020205020404" pitchFamily="49" charset="0"/>
              <a:buChar char="o"/>
            </a:pPr>
            <a:r>
              <a:rPr lang="en-US" sz="3000" dirty="0">
                <a:effectLst/>
                <a:latin typeface="Calibri" panose="020F0502020204030204" pitchFamily="34" charset="0"/>
                <a:ea typeface="Calibri" panose="020F0502020204030204" pitchFamily="34" charset="0"/>
              </a:rPr>
              <a:t>Leadership</a:t>
            </a:r>
          </a:p>
          <a:p>
            <a:pPr marL="1260475" lvl="1" indent="-568325">
              <a:spcBef>
                <a:spcPts val="0"/>
              </a:spcBef>
              <a:buClr>
                <a:srgbClr val="996633"/>
              </a:buClr>
              <a:buSzPct val="80000"/>
              <a:buFont typeface="Courier New" panose="02070309020205020404" pitchFamily="49" charset="0"/>
              <a:buChar char="o"/>
            </a:pPr>
            <a:r>
              <a:rPr lang="en-US" sz="3000" dirty="0">
                <a:latin typeface="Calibri" panose="020F0502020204030204" pitchFamily="34" charset="0"/>
                <a:ea typeface="Calibri" panose="020F0502020204030204" pitchFamily="34" charset="0"/>
              </a:rPr>
              <a:t>Professionalism</a:t>
            </a:r>
            <a:endParaRPr lang="en-US" sz="3000" dirty="0">
              <a:effectLst/>
              <a:latin typeface="Calibri" panose="020F0502020204030204" pitchFamily="34" charset="0"/>
              <a:ea typeface="Calibri" panose="020F0502020204030204" pitchFamily="34" charset="0"/>
            </a:endParaRPr>
          </a:p>
          <a:p>
            <a:pPr marL="1260475" marR="0" lvl="1" indent="-568325">
              <a:spcBef>
                <a:spcPts val="0"/>
              </a:spcBef>
              <a:spcAft>
                <a:spcPts val="0"/>
              </a:spcAft>
              <a:buClr>
                <a:srgbClr val="996633"/>
              </a:buClr>
              <a:buSzPct val="80000"/>
              <a:buFont typeface="Courier New" panose="02070309020205020404" pitchFamily="49" charset="0"/>
              <a:buChar char="o"/>
            </a:pPr>
            <a:endParaRPr lang="en-US" sz="3000" dirty="0">
              <a:latin typeface="Calibri" panose="020F0502020204030204" pitchFamily="34" charset="0"/>
              <a:ea typeface="Calibri" panose="020F0502020204030204" pitchFamily="34" charset="0"/>
            </a:endParaRPr>
          </a:p>
          <a:p>
            <a:pPr marL="1260475" marR="0" lvl="1" indent="-568325">
              <a:spcBef>
                <a:spcPts val="0"/>
              </a:spcBef>
              <a:spcAft>
                <a:spcPts val="0"/>
              </a:spcAft>
              <a:buClr>
                <a:srgbClr val="996633"/>
              </a:buClr>
              <a:buSzPct val="80000"/>
              <a:buFont typeface="Courier New" panose="02070309020205020404" pitchFamily="49" charset="0"/>
              <a:buChar char="o"/>
            </a:pPr>
            <a:endParaRPr lang="en-US" sz="3000" dirty="0">
              <a:latin typeface="Calibri" panose="020F0502020204030204" pitchFamily="34" charset="0"/>
              <a:ea typeface="Calibri" panose="020F0502020204030204" pitchFamily="34" charset="0"/>
            </a:endParaRPr>
          </a:p>
          <a:p>
            <a:pPr marL="519113" marR="0" lvl="1" indent="-457200">
              <a:spcBef>
                <a:spcPts val="0"/>
              </a:spcBef>
              <a:spcAft>
                <a:spcPts val="0"/>
              </a:spcAft>
              <a:buFont typeface="Courier New" panose="02070309020205020404" pitchFamily="49" charset="0"/>
              <a:buChar char="o"/>
            </a:pPr>
            <a:endParaRPr lang="en-US" sz="2800" dirty="0">
              <a:effectLst/>
              <a:latin typeface="Calibri" panose="020F0502020204030204" pitchFamily="34" charset="0"/>
              <a:ea typeface="Calibri" panose="020F0502020204030204" pitchFamily="34" charset="0"/>
            </a:endParaRPr>
          </a:p>
        </p:txBody>
      </p:sp>
      <p:sp>
        <p:nvSpPr>
          <p:cNvPr id="8" name="TextBox 7">
            <a:extLst>
              <a:ext uri="{FF2B5EF4-FFF2-40B4-BE49-F238E27FC236}">
                <a16:creationId xmlns:a16="http://schemas.microsoft.com/office/drawing/2014/main" id="{40A81767-3FEB-E64A-2A3F-FFF2097C8441}"/>
              </a:ext>
            </a:extLst>
          </p:cNvPr>
          <p:cNvSpPr txBox="1"/>
          <p:nvPr/>
        </p:nvSpPr>
        <p:spPr>
          <a:xfrm>
            <a:off x="518858" y="383151"/>
            <a:ext cx="11477597" cy="116955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000" b="0" i="0" u="none" strike="noStrike" kern="1200" cap="none" spc="0" normalizeH="0" baseline="0" noProof="0" dirty="0">
                <a:ln>
                  <a:noFill/>
                </a:ln>
                <a:solidFill>
                  <a:prstClr val="black"/>
                </a:solidFill>
                <a:effectLst/>
                <a:uLnTx/>
                <a:uFillTx/>
                <a:latin typeface="Gill Sans MT" panose="020B0502020104020203"/>
                <a:ea typeface="+mn-ea"/>
                <a:cs typeface="+mn-cs"/>
              </a:rPr>
              <a:t>Sport Management 101: Sport and Popular Culture [UCORE EQJS]</a:t>
            </a:r>
          </a:p>
          <a:p>
            <a:pPr marL="0" marR="0" lvl="0" indent="0" algn="l" defTabSz="457200" rtl="0" eaLnBrk="1" fontAlgn="auto" latinLnBrk="0" hangingPunct="1">
              <a:lnSpc>
                <a:spcPct val="100000"/>
              </a:lnSpc>
              <a:spcBef>
                <a:spcPts val="1200"/>
              </a:spcBef>
              <a:spcAft>
                <a:spcPts val="0"/>
              </a:spcAft>
              <a:buClrTx/>
              <a:buSzTx/>
              <a:buFontTx/>
              <a:buNone/>
              <a:tabLst/>
              <a:defRPr/>
            </a:pPr>
            <a:r>
              <a:rPr kumimoji="0" lang="en-US" sz="3000" b="0" i="0" u="none" strike="noStrike" kern="1200" cap="none" spc="0" normalizeH="0" baseline="0" noProof="0" dirty="0">
                <a:ln>
                  <a:noFill/>
                </a:ln>
                <a:solidFill>
                  <a:prstClr val="black"/>
                </a:solidFill>
                <a:effectLst/>
                <a:uLnTx/>
                <a:uFillTx/>
                <a:latin typeface="Gill Sans MT" panose="020B0502020104020203"/>
                <a:ea typeface="+mn-ea"/>
                <a:cs typeface="+mn-cs"/>
              </a:rPr>
              <a:t>Embedding NACE Competencies in a </a:t>
            </a:r>
            <a:r>
              <a:rPr kumimoji="0" lang="en-US" sz="3000" b="1" i="0" u="none" strike="noStrike" kern="1200" cap="none" spc="0" normalizeH="0" baseline="0" noProof="0" dirty="0">
                <a:ln>
                  <a:noFill/>
                </a:ln>
                <a:solidFill>
                  <a:prstClr val="black"/>
                </a:solidFill>
                <a:effectLst/>
                <a:highlight>
                  <a:srgbClr val="C0C0C0"/>
                </a:highlight>
                <a:uLnTx/>
                <a:uFillTx/>
                <a:latin typeface="Gill Sans MT" panose="020B0502020104020203"/>
                <a:ea typeface="+mn-ea"/>
                <a:cs typeface="+mn-cs"/>
              </a:rPr>
              <a:t>Core to Career Assignment</a:t>
            </a:r>
            <a:endParaRPr kumimoji="0" lang="en-US" sz="3000" b="0" i="0" u="none" strike="noStrike" kern="1200" cap="none" spc="0" normalizeH="0" baseline="0" noProof="0" dirty="0">
              <a:ln>
                <a:noFill/>
              </a:ln>
              <a:solidFill>
                <a:prstClr val="black"/>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2277673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4C75E2B-CACA-478C-B26B-182AF87A18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pic>
        <p:nvPicPr>
          <p:cNvPr id="12" name="Picture 11">
            <a:extLst>
              <a:ext uri="{FF2B5EF4-FFF2-40B4-BE49-F238E27FC236}">
                <a16:creationId xmlns:a16="http://schemas.microsoft.com/office/drawing/2014/main" id="{50FF2874-547C-4D14-9E18-28B19002FB8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4" name="Straight Connector 13">
            <a:extLst>
              <a:ext uri="{FF2B5EF4-FFF2-40B4-BE49-F238E27FC236}">
                <a16:creationId xmlns:a16="http://schemas.microsoft.com/office/drawing/2014/main" id="{36CF827D-A163-47F7-BD87-34EB4FA7D6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299D9A9-1DA8-433D-A9BC-FB48D93D421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7" name="Content Placeholder 6">
            <a:extLst>
              <a:ext uri="{FF2B5EF4-FFF2-40B4-BE49-F238E27FC236}">
                <a16:creationId xmlns:a16="http://schemas.microsoft.com/office/drawing/2014/main" id="{7630D3FB-73FD-3256-A74A-7F675D56381A}"/>
              </a:ext>
            </a:extLst>
          </p:cNvPr>
          <p:cNvSpPr>
            <a:spLocks noGrp="1"/>
          </p:cNvSpPr>
          <p:nvPr>
            <p:ph idx="1"/>
          </p:nvPr>
        </p:nvSpPr>
        <p:spPr>
          <a:xfrm>
            <a:off x="858982" y="2018413"/>
            <a:ext cx="10557163" cy="3814339"/>
          </a:xfrm>
        </p:spPr>
        <p:txBody>
          <a:bodyPr>
            <a:normAutofit fontScale="85000" lnSpcReduction="10000"/>
          </a:bodyPr>
          <a:lstStyle/>
          <a:p>
            <a:pPr marL="519113" marR="0" lvl="1" indent="-457200">
              <a:lnSpc>
                <a:spcPct val="100000"/>
              </a:lnSpc>
              <a:spcBef>
                <a:spcPts val="1200"/>
              </a:spcBef>
              <a:buClr>
                <a:srgbClr val="996633"/>
              </a:buClr>
              <a:buSzPct val="80000"/>
              <a:buFont typeface="Courier New" panose="02070309020205020404" pitchFamily="49" charset="0"/>
              <a:buChar char="o"/>
            </a:pPr>
            <a:r>
              <a:rPr lang="en-US" sz="3000" dirty="0">
                <a:effectLst/>
                <a:latin typeface="Calibri" panose="020F0502020204030204" pitchFamily="34" charset="0"/>
                <a:ea typeface="Calibri" panose="020F0502020204030204" pitchFamily="34" charset="0"/>
              </a:rPr>
              <a:t>Front-loaded work – setting up the groups</a:t>
            </a:r>
          </a:p>
          <a:p>
            <a:pPr marL="519113" marR="0" lvl="1" indent="-457200">
              <a:lnSpc>
                <a:spcPct val="100000"/>
              </a:lnSpc>
              <a:spcBef>
                <a:spcPts val="1200"/>
              </a:spcBef>
              <a:buClr>
                <a:srgbClr val="996633"/>
              </a:buClr>
              <a:buSzPct val="80000"/>
              <a:buFont typeface="Courier New" panose="02070309020205020404" pitchFamily="49" charset="0"/>
              <a:buChar char="o"/>
            </a:pPr>
            <a:r>
              <a:rPr lang="en-US" sz="3000" dirty="0">
                <a:latin typeface="Calibri" panose="020F0502020204030204" pitchFamily="34" charset="0"/>
                <a:ea typeface="Calibri" panose="020F0502020204030204" pitchFamily="34" charset="0"/>
              </a:rPr>
              <a:t>Requires student accountability – and follow through</a:t>
            </a:r>
          </a:p>
          <a:p>
            <a:pPr marL="519113" marR="0" lvl="1" indent="-457200">
              <a:lnSpc>
                <a:spcPct val="100000"/>
              </a:lnSpc>
              <a:spcBef>
                <a:spcPts val="1200"/>
              </a:spcBef>
              <a:buClr>
                <a:srgbClr val="996633"/>
              </a:buClr>
              <a:buSzPct val="80000"/>
              <a:buFont typeface="Courier New" panose="02070309020205020404" pitchFamily="49" charset="0"/>
              <a:buChar char="o"/>
            </a:pPr>
            <a:r>
              <a:rPr lang="en-US" sz="3000" dirty="0">
                <a:latin typeface="Calibri" panose="020F0502020204030204" pitchFamily="34" charset="0"/>
                <a:ea typeface="Calibri" panose="020F0502020204030204" pitchFamily="34" charset="0"/>
              </a:rPr>
              <a:t>Tracking students who drop</a:t>
            </a:r>
          </a:p>
          <a:p>
            <a:pPr marL="519113" marR="0" lvl="1" indent="-457200">
              <a:lnSpc>
                <a:spcPct val="100000"/>
              </a:lnSpc>
              <a:spcBef>
                <a:spcPts val="1200"/>
              </a:spcBef>
              <a:buClr>
                <a:srgbClr val="996633"/>
              </a:buClr>
              <a:buSzPct val="80000"/>
              <a:buFont typeface="Courier New" panose="02070309020205020404" pitchFamily="49" charset="0"/>
              <a:buChar char="o"/>
            </a:pPr>
            <a:r>
              <a:rPr lang="en-US" sz="3000" dirty="0">
                <a:effectLst/>
                <a:latin typeface="Calibri" panose="020F0502020204030204" pitchFamily="34" charset="0"/>
                <a:ea typeface="Calibri" panose="020F0502020204030204" pitchFamily="34" charset="0"/>
              </a:rPr>
              <a:t>Seating for 170 students (fixed vs moving seats)</a:t>
            </a:r>
          </a:p>
          <a:p>
            <a:pPr marL="519113" marR="0" lvl="1" indent="-457200">
              <a:lnSpc>
                <a:spcPct val="100000"/>
              </a:lnSpc>
              <a:spcBef>
                <a:spcPts val="1200"/>
              </a:spcBef>
              <a:buClr>
                <a:srgbClr val="996633"/>
              </a:buClr>
              <a:buSzPct val="80000"/>
              <a:buFont typeface="Courier New" panose="02070309020205020404" pitchFamily="49" charset="0"/>
              <a:buChar char="o"/>
            </a:pPr>
            <a:r>
              <a:rPr lang="en-US" sz="3000" dirty="0">
                <a:latin typeface="Calibri" panose="020F0502020204030204" pitchFamily="34" charset="0"/>
                <a:ea typeface="Calibri" panose="020F0502020204030204" pitchFamily="34" charset="0"/>
              </a:rPr>
              <a:t>Instructor printed copies of reflection worksheets for those without tech</a:t>
            </a:r>
          </a:p>
          <a:p>
            <a:pPr marL="519113" lvl="1" indent="-457200">
              <a:lnSpc>
                <a:spcPct val="100000"/>
              </a:lnSpc>
              <a:spcBef>
                <a:spcPts val="1200"/>
              </a:spcBef>
              <a:buClr>
                <a:srgbClr val="996633"/>
              </a:buClr>
              <a:buSzPct val="80000"/>
              <a:buFont typeface="Courier New" panose="02070309020205020404" pitchFamily="49" charset="0"/>
              <a:buChar char="o"/>
            </a:pPr>
            <a:r>
              <a:rPr lang="en-US" sz="3000" dirty="0">
                <a:effectLst/>
                <a:latin typeface="Calibri" panose="020F0502020204030204" pitchFamily="34" charset="0"/>
                <a:ea typeface="Calibri" panose="020F0502020204030204" pitchFamily="34" charset="0"/>
              </a:rPr>
              <a:t>Thinking critically is challenging when students don’t know the nuances of their chosen future career (they lack experience). Discussions can tend toward the hypothetical.</a:t>
            </a:r>
            <a:endParaRPr lang="en-US" sz="2800" dirty="0">
              <a:effectLst/>
              <a:latin typeface="Calibri" panose="020F0502020204030204" pitchFamily="34" charset="0"/>
              <a:ea typeface="Calibri" panose="020F0502020204030204" pitchFamily="34" charset="0"/>
            </a:endParaRPr>
          </a:p>
        </p:txBody>
      </p:sp>
      <p:sp>
        <p:nvSpPr>
          <p:cNvPr id="8" name="TextBox 7">
            <a:extLst>
              <a:ext uri="{FF2B5EF4-FFF2-40B4-BE49-F238E27FC236}">
                <a16:creationId xmlns:a16="http://schemas.microsoft.com/office/drawing/2014/main" id="{40A81767-3FEB-E64A-2A3F-FFF2097C8441}"/>
              </a:ext>
            </a:extLst>
          </p:cNvPr>
          <p:cNvSpPr txBox="1"/>
          <p:nvPr/>
        </p:nvSpPr>
        <p:spPr>
          <a:xfrm>
            <a:off x="1295339" y="732860"/>
            <a:ext cx="5776845"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Gill Sans MT" panose="020B0502020104020203"/>
                <a:ea typeface="+mn-ea"/>
                <a:cs typeface="+mn-cs"/>
              </a:rPr>
              <a:t>Challenges with the assignment</a:t>
            </a:r>
          </a:p>
        </p:txBody>
      </p:sp>
    </p:spTree>
    <p:extLst>
      <p:ext uri="{BB962C8B-B14F-4D97-AF65-F5344CB8AC3E}">
        <p14:creationId xmlns:p14="http://schemas.microsoft.com/office/powerpoint/2010/main" val="2323510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4C75E2B-CACA-478C-B26B-182AF87A18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pic>
        <p:nvPicPr>
          <p:cNvPr id="12" name="Picture 11">
            <a:extLst>
              <a:ext uri="{FF2B5EF4-FFF2-40B4-BE49-F238E27FC236}">
                <a16:creationId xmlns:a16="http://schemas.microsoft.com/office/drawing/2014/main" id="{50FF2874-547C-4D14-9E18-28B19002FB8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4" name="Straight Connector 13">
            <a:extLst>
              <a:ext uri="{FF2B5EF4-FFF2-40B4-BE49-F238E27FC236}">
                <a16:creationId xmlns:a16="http://schemas.microsoft.com/office/drawing/2014/main" id="{36CF827D-A163-47F7-BD87-34EB4FA7D6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299D9A9-1DA8-433D-A9BC-FB48D93D421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7" name="Content Placeholder 6">
            <a:extLst>
              <a:ext uri="{FF2B5EF4-FFF2-40B4-BE49-F238E27FC236}">
                <a16:creationId xmlns:a16="http://schemas.microsoft.com/office/drawing/2014/main" id="{7630D3FB-73FD-3256-A74A-7F675D56381A}"/>
              </a:ext>
            </a:extLst>
          </p:cNvPr>
          <p:cNvSpPr>
            <a:spLocks noGrp="1"/>
          </p:cNvSpPr>
          <p:nvPr>
            <p:ph idx="1"/>
          </p:nvPr>
        </p:nvSpPr>
        <p:spPr>
          <a:xfrm>
            <a:off x="500389" y="2019476"/>
            <a:ext cx="11716325" cy="3911765"/>
          </a:xfrm>
        </p:spPr>
        <p:txBody>
          <a:bodyPr>
            <a:normAutofit/>
          </a:bodyPr>
          <a:lstStyle/>
          <a:p>
            <a:pPr marL="61913" marR="0" lvl="1" indent="0">
              <a:spcBef>
                <a:spcPts val="0"/>
              </a:spcBef>
              <a:spcAft>
                <a:spcPts val="0"/>
              </a:spcAft>
              <a:buNone/>
            </a:pPr>
            <a:r>
              <a:rPr lang="en-US" sz="3000" dirty="0">
                <a:effectLst/>
                <a:latin typeface="Calibri" panose="020F0502020204030204" pitchFamily="34" charset="0"/>
                <a:ea typeface="Calibri" panose="020F0502020204030204" pitchFamily="34" charset="0"/>
              </a:rPr>
              <a:t>34 Groups of 5:  Used the class list from myWSU course page</a:t>
            </a:r>
          </a:p>
          <a:p>
            <a:pPr marL="976313" marR="0" lvl="1" indent="-457200">
              <a:spcBef>
                <a:spcPts val="0"/>
              </a:spcBef>
              <a:spcAft>
                <a:spcPts val="0"/>
              </a:spcAft>
              <a:buClr>
                <a:srgbClr val="996633"/>
              </a:buClr>
              <a:buSzPct val="80000"/>
              <a:buFont typeface="Courier New" panose="02070309020205020404" pitchFamily="49" charset="0"/>
              <a:buChar char="o"/>
            </a:pPr>
            <a:r>
              <a:rPr lang="en-US" sz="3000" dirty="0">
                <a:latin typeface="Calibri" panose="020F0502020204030204" pitchFamily="34" charset="0"/>
                <a:ea typeface="Calibri" panose="020F0502020204030204" pitchFamily="34" charset="0"/>
              </a:rPr>
              <a:t>Created an Excel sheet</a:t>
            </a:r>
          </a:p>
          <a:p>
            <a:pPr marL="976313" marR="0" lvl="1" indent="-457200">
              <a:spcBef>
                <a:spcPts val="0"/>
              </a:spcBef>
              <a:spcAft>
                <a:spcPts val="0"/>
              </a:spcAft>
              <a:buClr>
                <a:srgbClr val="996633"/>
              </a:buClr>
              <a:buSzPct val="80000"/>
              <a:buFont typeface="Courier New" panose="02070309020205020404" pitchFamily="49" charset="0"/>
              <a:buChar char="o"/>
            </a:pPr>
            <a:r>
              <a:rPr lang="en-US" sz="3000" dirty="0">
                <a:latin typeface="Calibri" panose="020F0502020204030204" pitchFamily="34" charset="0"/>
                <a:ea typeface="Calibri" panose="020F0502020204030204" pitchFamily="34" charset="0"/>
              </a:rPr>
              <a:t>Sorted students by area of study</a:t>
            </a:r>
          </a:p>
          <a:p>
            <a:pPr marL="976313" marR="0" lvl="1" indent="-457200">
              <a:spcBef>
                <a:spcPts val="0"/>
              </a:spcBef>
              <a:spcAft>
                <a:spcPts val="0"/>
              </a:spcAft>
              <a:buClr>
                <a:srgbClr val="996633"/>
              </a:buClr>
              <a:buSzPct val="80000"/>
              <a:buFont typeface="Courier New" panose="02070309020205020404" pitchFamily="49" charset="0"/>
              <a:buChar char="o"/>
            </a:pPr>
            <a:r>
              <a:rPr lang="en-US" sz="3000" dirty="0">
                <a:latin typeface="Calibri" panose="020F0502020204030204" pitchFamily="34" charset="0"/>
                <a:ea typeface="Calibri" panose="020F0502020204030204" pitchFamily="34" charset="0"/>
              </a:rPr>
              <a:t>There are 5 units in the class – each group was assigned 5 students</a:t>
            </a:r>
          </a:p>
          <a:p>
            <a:pPr marL="976313" marR="0" lvl="1" indent="-457200">
              <a:spcBef>
                <a:spcPts val="0"/>
              </a:spcBef>
              <a:spcAft>
                <a:spcPts val="0"/>
              </a:spcAft>
              <a:buClr>
                <a:srgbClr val="996633"/>
              </a:buClr>
              <a:buSzPct val="80000"/>
              <a:buFont typeface="Courier New" panose="02070309020205020404" pitchFamily="49" charset="0"/>
              <a:buChar char="o"/>
            </a:pPr>
            <a:r>
              <a:rPr lang="en-US" sz="3000" dirty="0">
                <a:latin typeface="Calibri" panose="020F0502020204030204" pitchFamily="34" charset="0"/>
                <a:ea typeface="Calibri" panose="020F0502020204030204" pitchFamily="34" charset="0"/>
              </a:rPr>
              <a:t>Assigned responsibilities and dates to each</a:t>
            </a:r>
          </a:p>
          <a:p>
            <a:pPr marL="976313" marR="0" lvl="1" indent="-457200">
              <a:spcBef>
                <a:spcPts val="0"/>
              </a:spcBef>
              <a:spcAft>
                <a:spcPts val="0"/>
              </a:spcAft>
              <a:buClr>
                <a:srgbClr val="996633"/>
              </a:buClr>
              <a:buSzPct val="80000"/>
              <a:buFont typeface="Courier New" panose="02070309020205020404" pitchFamily="49" charset="0"/>
              <a:buChar char="o"/>
            </a:pPr>
            <a:r>
              <a:rPr lang="en-US" sz="3000" dirty="0">
                <a:latin typeface="Calibri" panose="020F0502020204030204" pitchFamily="34" charset="0"/>
                <a:ea typeface="Calibri" panose="020F0502020204030204" pitchFamily="34" charset="0"/>
              </a:rPr>
              <a:t>I used part of one class to model the activity – as the facilitator</a:t>
            </a:r>
          </a:p>
          <a:p>
            <a:pPr marL="61913" marR="0" lvl="1" indent="0">
              <a:spcBef>
                <a:spcPts val="0"/>
              </a:spcBef>
              <a:spcAft>
                <a:spcPts val="0"/>
              </a:spcAft>
              <a:buNone/>
            </a:pPr>
            <a:endParaRPr lang="en-US" sz="2800" dirty="0">
              <a:effectLst/>
              <a:latin typeface="Calibri" panose="020F0502020204030204" pitchFamily="34" charset="0"/>
              <a:ea typeface="Calibri" panose="020F0502020204030204" pitchFamily="34" charset="0"/>
            </a:endParaRPr>
          </a:p>
        </p:txBody>
      </p:sp>
      <p:sp>
        <p:nvSpPr>
          <p:cNvPr id="8" name="TextBox 7">
            <a:extLst>
              <a:ext uri="{FF2B5EF4-FFF2-40B4-BE49-F238E27FC236}">
                <a16:creationId xmlns:a16="http://schemas.microsoft.com/office/drawing/2014/main" id="{40A81767-3FEB-E64A-2A3F-FFF2097C8441}"/>
              </a:ext>
            </a:extLst>
          </p:cNvPr>
          <p:cNvSpPr txBox="1"/>
          <p:nvPr/>
        </p:nvSpPr>
        <p:spPr>
          <a:xfrm>
            <a:off x="1453896" y="634371"/>
            <a:ext cx="9298521"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120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Gill Sans MT" panose="020B0502020104020203"/>
                <a:ea typeface="+mn-ea"/>
                <a:cs typeface="+mn-cs"/>
              </a:rPr>
              <a:t>Core to Career Assignment:  The set up</a:t>
            </a:r>
          </a:p>
        </p:txBody>
      </p:sp>
    </p:spTree>
    <p:extLst>
      <p:ext uri="{BB962C8B-B14F-4D97-AF65-F5344CB8AC3E}">
        <p14:creationId xmlns:p14="http://schemas.microsoft.com/office/powerpoint/2010/main" val="3884512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715A4F0-51A5-64B8-3A2B-B64D799ECF6C}"/>
              </a:ext>
            </a:extLst>
          </p:cNvPr>
          <p:cNvPicPr>
            <a:picLocks noChangeAspect="1"/>
          </p:cNvPicPr>
          <p:nvPr/>
        </p:nvPicPr>
        <p:blipFill>
          <a:blip r:embed="rId3"/>
          <a:stretch>
            <a:fillRect/>
          </a:stretch>
        </p:blipFill>
        <p:spPr>
          <a:xfrm>
            <a:off x="167126" y="98854"/>
            <a:ext cx="11857748" cy="6573795"/>
          </a:xfrm>
          <a:prstGeom prst="rect">
            <a:avLst/>
          </a:prstGeom>
        </p:spPr>
      </p:pic>
      <p:sp>
        <p:nvSpPr>
          <p:cNvPr id="2" name="Rectangle 1">
            <a:extLst>
              <a:ext uri="{FF2B5EF4-FFF2-40B4-BE49-F238E27FC236}">
                <a16:creationId xmlns:a16="http://schemas.microsoft.com/office/drawing/2014/main" id="{A809D782-7020-ED7C-1517-45A68738D7FE}"/>
              </a:ext>
            </a:extLst>
          </p:cNvPr>
          <p:cNvSpPr/>
          <p:nvPr/>
        </p:nvSpPr>
        <p:spPr>
          <a:xfrm>
            <a:off x="6537434" y="157655"/>
            <a:ext cx="1040525" cy="17867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00271010-7361-8038-FD89-1A5091AFA50E}"/>
              </a:ext>
            </a:extLst>
          </p:cNvPr>
          <p:cNvSpPr/>
          <p:nvPr/>
        </p:nvSpPr>
        <p:spPr>
          <a:xfrm>
            <a:off x="6537433" y="449317"/>
            <a:ext cx="1240222" cy="17867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E02C7F2A-60F0-1A1B-6B46-9E45B02FAB53}"/>
              </a:ext>
            </a:extLst>
          </p:cNvPr>
          <p:cNvSpPr/>
          <p:nvPr/>
        </p:nvSpPr>
        <p:spPr>
          <a:xfrm>
            <a:off x="6537434" y="699931"/>
            <a:ext cx="1460938" cy="15765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4FEEBBA-6A38-9E9A-6A06-0DB8AA95A1BE}"/>
              </a:ext>
            </a:extLst>
          </p:cNvPr>
          <p:cNvSpPr/>
          <p:nvPr/>
        </p:nvSpPr>
        <p:spPr>
          <a:xfrm>
            <a:off x="6537433" y="978456"/>
            <a:ext cx="1460939" cy="17867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65F025F0-28F4-33AB-6BE4-502D0DC4E9C0}"/>
              </a:ext>
            </a:extLst>
          </p:cNvPr>
          <p:cNvSpPr/>
          <p:nvPr/>
        </p:nvSpPr>
        <p:spPr>
          <a:xfrm>
            <a:off x="6537434" y="1220194"/>
            <a:ext cx="1345325" cy="17867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15962C8-843C-3081-7274-98FF022AB929}"/>
              </a:ext>
            </a:extLst>
          </p:cNvPr>
          <p:cNvSpPr/>
          <p:nvPr/>
        </p:nvSpPr>
        <p:spPr>
          <a:xfrm>
            <a:off x="6568964" y="2508135"/>
            <a:ext cx="1345325" cy="17867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7D555314-7EC8-DEC4-976B-CCDC606B671D}"/>
              </a:ext>
            </a:extLst>
          </p:cNvPr>
          <p:cNvSpPr/>
          <p:nvPr/>
        </p:nvSpPr>
        <p:spPr>
          <a:xfrm>
            <a:off x="6558450" y="2807681"/>
            <a:ext cx="1345325" cy="17867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F232F49-EC7E-B9B5-CED4-92646054914B}"/>
              </a:ext>
            </a:extLst>
          </p:cNvPr>
          <p:cNvSpPr/>
          <p:nvPr/>
        </p:nvSpPr>
        <p:spPr>
          <a:xfrm>
            <a:off x="6563704" y="3051905"/>
            <a:ext cx="1345325" cy="17867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F15DECB-2D24-6DF3-5672-6A415F69327F}"/>
              </a:ext>
            </a:extLst>
          </p:cNvPr>
          <p:cNvSpPr/>
          <p:nvPr/>
        </p:nvSpPr>
        <p:spPr>
          <a:xfrm>
            <a:off x="6568965" y="3343089"/>
            <a:ext cx="1345325" cy="17867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EE9641-2DF8-E1FE-2F11-998BFB2E1AF8}"/>
              </a:ext>
            </a:extLst>
          </p:cNvPr>
          <p:cNvSpPr/>
          <p:nvPr/>
        </p:nvSpPr>
        <p:spPr>
          <a:xfrm>
            <a:off x="6558450" y="3588555"/>
            <a:ext cx="1345325" cy="17867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13910E4-C45F-05AC-97A9-5E0DB309CE15}"/>
              </a:ext>
            </a:extLst>
          </p:cNvPr>
          <p:cNvSpPr/>
          <p:nvPr/>
        </p:nvSpPr>
        <p:spPr>
          <a:xfrm>
            <a:off x="6558450" y="3839010"/>
            <a:ext cx="1345325" cy="17867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DB66F39-5878-56C2-1A92-7770D301324E}"/>
              </a:ext>
            </a:extLst>
          </p:cNvPr>
          <p:cNvSpPr/>
          <p:nvPr/>
        </p:nvSpPr>
        <p:spPr>
          <a:xfrm>
            <a:off x="6558450" y="4105639"/>
            <a:ext cx="1345325" cy="17867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7847099-D50C-F9AF-4CF8-C0982CEF13FF}"/>
              </a:ext>
            </a:extLst>
          </p:cNvPr>
          <p:cNvSpPr/>
          <p:nvPr/>
        </p:nvSpPr>
        <p:spPr>
          <a:xfrm>
            <a:off x="6558451" y="4396023"/>
            <a:ext cx="1345325" cy="17867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115B951-D049-8525-1C64-0389103DF222}"/>
              </a:ext>
            </a:extLst>
          </p:cNvPr>
          <p:cNvSpPr/>
          <p:nvPr/>
        </p:nvSpPr>
        <p:spPr>
          <a:xfrm>
            <a:off x="6568965" y="4652177"/>
            <a:ext cx="1345325" cy="17867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674D5D62-11E4-F9FB-E25F-1B29D324CA6B}"/>
              </a:ext>
            </a:extLst>
          </p:cNvPr>
          <p:cNvSpPr/>
          <p:nvPr/>
        </p:nvSpPr>
        <p:spPr>
          <a:xfrm>
            <a:off x="6558452" y="4908331"/>
            <a:ext cx="1345325" cy="17867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9450DCDC-E6CC-5B19-EF62-1AE1C190A5B8}"/>
              </a:ext>
            </a:extLst>
          </p:cNvPr>
          <p:cNvSpPr/>
          <p:nvPr/>
        </p:nvSpPr>
        <p:spPr>
          <a:xfrm>
            <a:off x="6558452" y="5154330"/>
            <a:ext cx="1345325" cy="17867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674E4C88-BB7B-49E5-4369-D6E1D5381A40}"/>
              </a:ext>
            </a:extLst>
          </p:cNvPr>
          <p:cNvSpPr/>
          <p:nvPr/>
        </p:nvSpPr>
        <p:spPr>
          <a:xfrm>
            <a:off x="6537434" y="5446099"/>
            <a:ext cx="1345325" cy="17867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F1F69B49-1E0A-5F89-C49A-11C51474DC16}"/>
              </a:ext>
            </a:extLst>
          </p:cNvPr>
          <p:cNvSpPr/>
          <p:nvPr/>
        </p:nvSpPr>
        <p:spPr>
          <a:xfrm>
            <a:off x="6558453" y="5700051"/>
            <a:ext cx="1345325" cy="17867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D1F81C14-3FDB-8560-13A6-CB997C361E4D}"/>
              </a:ext>
            </a:extLst>
          </p:cNvPr>
          <p:cNvSpPr/>
          <p:nvPr/>
        </p:nvSpPr>
        <p:spPr>
          <a:xfrm>
            <a:off x="6537434" y="5966041"/>
            <a:ext cx="1345325" cy="17867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A0ABDC3E-3AB4-864C-E362-834F3B44D081}"/>
              </a:ext>
            </a:extLst>
          </p:cNvPr>
          <p:cNvSpPr/>
          <p:nvPr/>
        </p:nvSpPr>
        <p:spPr>
          <a:xfrm>
            <a:off x="6542689" y="6230007"/>
            <a:ext cx="1345325" cy="17867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C02E395A-8BFC-21DD-C2DA-A6D8DA7B3A5F}"/>
              </a:ext>
            </a:extLst>
          </p:cNvPr>
          <p:cNvSpPr/>
          <p:nvPr/>
        </p:nvSpPr>
        <p:spPr>
          <a:xfrm>
            <a:off x="6537434" y="6473946"/>
            <a:ext cx="1345325" cy="17867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12447B67-F7FC-5731-2A30-4FFCC9EA8EA9}"/>
              </a:ext>
            </a:extLst>
          </p:cNvPr>
          <p:cNvSpPr/>
          <p:nvPr/>
        </p:nvSpPr>
        <p:spPr>
          <a:xfrm>
            <a:off x="6568964" y="1488541"/>
            <a:ext cx="1345325" cy="17867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68A11FF-CCD1-50DC-982E-A8F6FE169F19}"/>
              </a:ext>
            </a:extLst>
          </p:cNvPr>
          <p:cNvSpPr/>
          <p:nvPr/>
        </p:nvSpPr>
        <p:spPr>
          <a:xfrm>
            <a:off x="6558450" y="1745585"/>
            <a:ext cx="1345325" cy="17867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56F14F7D-5A07-1D78-34FC-E5998932858F}"/>
              </a:ext>
            </a:extLst>
          </p:cNvPr>
          <p:cNvSpPr/>
          <p:nvPr/>
        </p:nvSpPr>
        <p:spPr>
          <a:xfrm>
            <a:off x="6563708" y="2002629"/>
            <a:ext cx="1345325" cy="17867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62C03C12-6750-008D-9C67-46299EE019A3}"/>
              </a:ext>
            </a:extLst>
          </p:cNvPr>
          <p:cNvSpPr/>
          <p:nvPr/>
        </p:nvSpPr>
        <p:spPr>
          <a:xfrm>
            <a:off x="6568964" y="2271031"/>
            <a:ext cx="1345325" cy="17867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32312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tx2">
            <a:lumMod val="60000"/>
            <a:lumOff val="40000"/>
          </a:schemeClr>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8A1F609-B647-FCF4-BB1C-838AF1FA0AF6}"/>
              </a:ext>
            </a:extLst>
          </p:cNvPr>
          <p:cNvPicPr>
            <a:picLocks noChangeAspect="1"/>
          </p:cNvPicPr>
          <p:nvPr/>
        </p:nvPicPr>
        <p:blipFill>
          <a:blip r:embed="rId3"/>
          <a:stretch>
            <a:fillRect/>
          </a:stretch>
        </p:blipFill>
        <p:spPr>
          <a:xfrm>
            <a:off x="195456" y="2272326"/>
            <a:ext cx="1635358" cy="4463420"/>
          </a:xfrm>
          <a:prstGeom prst="rect">
            <a:avLst/>
          </a:prstGeom>
        </p:spPr>
      </p:pic>
      <mc:AlternateContent xmlns:mc="http://schemas.openxmlformats.org/markup-compatibility/2006" xmlns:p14="http://schemas.microsoft.com/office/powerpoint/2010/main">
        <mc:Choice Requires="p14">
          <p:contentPart p14:bwMode="auto" r:id="rId4">
            <p14:nvContentPartPr>
              <p14:cNvPr id="4" name="Ink 3">
                <a:extLst>
                  <a:ext uri="{FF2B5EF4-FFF2-40B4-BE49-F238E27FC236}">
                    <a16:creationId xmlns:a16="http://schemas.microsoft.com/office/drawing/2014/main" id="{EA6AB12E-9F40-5802-46B2-D0670127AB32}"/>
                  </a:ext>
                </a:extLst>
              </p14:cNvPr>
              <p14:cNvContentPartPr/>
              <p14:nvPr/>
            </p14:nvContentPartPr>
            <p14:xfrm>
              <a:off x="255258" y="4782064"/>
              <a:ext cx="898555" cy="556055"/>
            </p14:xfrm>
          </p:contentPart>
        </mc:Choice>
        <mc:Fallback xmlns="">
          <p:pic>
            <p:nvPicPr>
              <p:cNvPr id="4" name="Ink 3">
                <a:extLst>
                  <a:ext uri="{FF2B5EF4-FFF2-40B4-BE49-F238E27FC236}">
                    <a16:creationId xmlns:a16="http://schemas.microsoft.com/office/drawing/2014/main" id="{EA6AB12E-9F40-5802-46B2-D0670127AB32}"/>
                  </a:ext>
                </a:extLst>
              </p:cNvPr>
              <p:cNvPicPr/>
              <p:nvPr/>
            </p:nvPicPr>
            <p:blipFill>
              <a:blip r:embed="rId5"/>
              <a:stretch>
                <a:fillRect/>
              </a:stretch>
            </p:blipFill>
            <p:spPr>
              <a:xfrm>
                <a:off x="237265" y="4764080"/>
                <a:ext cx="934181" cy="591663"/>
              </a:xfrm>
              <a:prstGeom prst="rect">
                <a:avLst/>
              </a:prstGeom>
            </p:spPr>
          </p:pic>
        </mc:Fallback>
      </mc:AlternateContent>
      <p:pic>
        <p:nvPicPr>
          <p:cNvPr id="9" name="Picture 8">
            <a:extLst>
              <a:ext uri="{FF2B5EF4-FFF2-40B4-BE49-F238E27FC236}">
                <a16:creationId xmlns:a16="http://schemas.microsoft.com/office/drawing/2014/main" id="{6762A9CE-AC22-CE5E-D2CA-D415B1E35FFD}"/>
              </a:ext>
            </a:extLst>
          </p:cNvPr>
          <p:cNvPicPr>
            <a:picLocks noChangeAspect="1"/>
          </p:cNvPicPr>
          <p:nvPr/>
        </p:nvPicPr>
        <p:blipFill>
          <a:blip r:embed="rId6"/>
          <a:stretch>
            <a:fillRect/>
          </a:stretch>
        </p:blipFill>
        <p:spPr>
          <a:xfrm>
            <a:off x="2063578" y="170275"/>
            <a:ext cx="9693480" cy="2826054"/>
          </a:xfrm>
          <a:prstGeom prst="rect">
            <a:avLst/>
          </a:prstGeom>
        </p:spPr>
      </p:pic>
      <p:pic>
        <p:nvPicPr>
          <p:cNvPr id="11" name="Picture 10">
            <a:extLst>
              <a:ext uri="{FF2B5EF4-FFF2-40B4-BE49-F238E27FC236}">
                <a16:creationId xmlns:a16="http://schemas.microsoft.com/office/drawing/2014/main" id="{E4BDCAC7-F50D-2B75-BFF2-C7FE0B01A3AE}"/>
              </a:ext>
            </a:extLst>
          </p:cNvPr>
          <p:cNvPicPr>
            <a:picLocks noChangeAspect="1"/>
          </p:cNvPicPr>
          <p:nvPr/>
        </p:nvPicPr>
        <p:blipFill>
          <a:blip r:embed="rId7"/>
          <a:stretch>
            <a:fillRect/>
          </a:stretch>
        </p:blipFill>
        <p:spPr>
          <a:xfrm>
            <a:off x="2063578" y="3249827"/>
            <a:ext cx="9932966" cy="3432438"/>
          </a:xfrm>
          <a:prstGeom prst="rect">
            <a:avLst/>
          </a:prstGeom>
        </p:spPr>
      </p:pic>
      <p:sp>
        <p:nvSpPr>
          <p:cNvPr id="2" name="TextBox 1">
            <a:extLst>
              <a:ext uri="{FF2B5EF4-FFF2-40B4-BE49-F238E27FC236}">
                <a16:creationId xmlns:a16="http://schemas.microsoft.com/office/drawing/2014/main" id="{FB9596C3-947F-5B57-51D0-0C1182BF4160}"/>
              </a:ext>
            </a:extLst>
          </p:cNvPr>
          <p:cNvSpPr txBox="1"/>
          <p:nvPr/>
        </p:nvSpPr>
        <p:spPr>
          <a:xfrm>
            <a:off x="152088" y="220984"/>
            <a:ext cx="1940011" cy="193899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highlight>
                  <a:srgbClr val="FFFF00"/>
                </a:highlight>
                <a:uLnTx/>
                <a:uFillTx/>
                <a:latin typeface="Gill Sans MT" panose="020B0502020104020203"/>
                <a:ea typeface="+mn-ea"/>
                <a:cs typeface="+mn-cs"/>
              </a:rPr>
              <a:t>First: Facilitators find and post content based on the unit topic</a:t>
            </a:r>
          </a:p>
        </p:txBody>
      </p:sp>
    </p:spTree>
    <p:extLst>
      <p:ext uri="{BB962C8B-B14F-4D97-AF65-F5344CB8AC3E}">
        <p14:creationId xmlns:p14="http://schemas.microsoft.com/office/powerpoint/2010/main" val="154237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9596C3-947F-5B57-51D0-0C1182BF4160}"/>
              </a:ext>
            </a:extLst>
          </p:cNvPr>
          <p:cNvSpPr txBox="1"/>
          <p:nvPr/>
        </p:nvSpPr>
        <p:spPr>
          <a:xfrm>
            <a:off x="840259" y="170275"/>
            <a:ext cx="12192000"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highlight>
                  <a:srgbClr val="FFFF00"/>
                </a:highlight>
                <a:uLnTx/>
                <a:uFillTx/>
                <a:latin typeface="Gill Sans MT" panose="020B0502020104020203"/>
                <a:ea typeface="+mn-ea"/>
                <a:cs typeface="+mn-cs"/>
              </a:rPr>
              <a:t>Second: Facilitators prepare to guide discussion – Complete Worksheet #1</a:t>
            </a:r>
          </a:p>
        </p:txBody>
      </p:sp>
      <p:pic>
        <p:nvPicPr>
          <p:cNvPr id="8" name="Picture 7">
            <a:extLst>
              <a:ext uri="{FF2B5EF4-FFF2-40B4-BE49-F238E27FC236}">
                <a16:creationId xmlns:a16="http://schemas.microsoft.com/office/drawing/2014/main" id="{E448AA90-2DA8-35C9-20FE-2CF6E3978D7D}"/>
              </a:ext>
            </a:extLst>
          </p:cNvPr>
          <p:cNvPicPr>
            <a:picLocks noChangeAspect="1"/>
          </p:cNvPicPr>
          <p:nvPr/>
        </p:nvPicPr>
        <p:blipFill>
          <a:blip r:embed="rId3"/>
          <a:stretch>
            <a:fillRect/>
          </a:stretch>
        </p:blipFill>
        <p:spPr>
          <a:xfrm>
            <a:off x="6096000" y="891924"/>
            <a:ext cx="5654530" cy="5395428"/>
          </a:xfrm>
          <a:prstGeom prst="rect">
            <a:avLst/>
          </a:prstGeom>
        </p:spPr>
      </p:pic>
      <p:pic>
        <p:nvPicPr>
          <p:cNvPr id="12" name="Picture 11">
            <a:extLst>
              <a:ext uri="{FF2B5EF4-FFF2-40B4-BE49-F238E27FC236}">
                <a16:creationId xmlns:a16="http://schemas.microsoft.com/office/drawing/2014/main" id="{75EBC013-F442-2344-9CE9-F57F5C5981CA}"/>
              </a:ext>
            </a:extLst>
          </p:cNvPr>
          <p:cNvPicPr>
            <a:picLocks noChangeAspect="1"/>
          </p:cNvPicPr>
          <p:nvPr/>
        </p:nvPicPr>
        <p:blipFill>
          <a:blip r:embed="rId4"/>
          <a:stretch>
            <a:fillRect/>
          </a:stretch>
        </p:blipFill>
        <p:spPr>
          <a:xfrm>
            <a:off x="304146" y="830959"/>
            <a:ext cx="5578323" cy="5456393"/>
          </a:xfrm>
          <a:prstGeom prst="rect">
            <a:avLst/>
          </a:prstGeom>
        </p:spPr>
      </p:pic>
    </p:spTree>
    <p:extLst>
      <p:ext uri="{BB962C8B-B14F-4D97-AF65-F5344CB8AC3E}">
        <p14:creationId xmlns:p14="http://schemas.microsoft.com/office/powerpoint/2010/main" val="728642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4C75E2B-CACA-478C-B26B-182AF87A18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pic>
        <p:nvPicPr>
          <p:cNvPr id="12" name="Picture 11">
            <a:extLst>
              <a:ext uri="{FF2B5EF4-FFF2-40B4-BE49-F238E27FC236}">
                <a16:creationId xmlns:a16="http://schemas.microsoft.com/office/drawing/2014/main" id="{50FF2874-547C-4D14-9E18-28B19002FB8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4" name="Straight Connector 13">
            <a:extLst>
              <a:ext uri="{FF2B5EF4-FFF2-40B4-BE49-F238E27FC236}">
                <a16:creationId xmlns:a16="http://schemas.microsoft.com/office/drawing/2014/main" id="{36CF827D-A163-47F7-BD87-34EB4FA7D6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299D9A9-1DA8-433D-A9BC-FB48D93D421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7" name="Content Placeholder 6">
            <a:extLst>
              <a:ext uri="{FF2B5EF4-FFF2-40B4-BE49-F238E27FC236}">
                <a16:creationId xmlns:a16="http://schemas.microsoft.com/office/drawing/2014/main" id="{7630D3FB-73FD-3256-A74A-7F675D56381A}"/>
              </a:ext>
            </a:extLst>
          </p:cNvPr>
          <p:cNvSpPr>
            <a:spLocks noGrp="1"/>
          </p:cNvSpPr>
          <p:nvPr>
            <p:ph idx="1"/>
          </p:nvPr>
        </p:nvSpPr>
        <p:spPr>
          <a:xfrm>
            <a:off x="1205345" y="2244443"/>
            <a:ext cx="10321637" cy="3546758"/>
          </a:xfrm>
        </p:spPr>
        <p:txBody>
          <a:bodyPr>
            <a:normAutofit fontScale="92500" lnSpcReduction="20000"/>
          </a:bodyPr>
          <a:lstStyle/>
          <a:p>
            <a:pPr marL="61913" marR="0" lvl="1" indent="0">
              <a:spcBef>
                <a:spcPts val="0"/>
              </a:spcBef>
              <a:spcAft>
                <a:spcPts val="0"/>
              </a:spcAft>
              <a:buNone/>
            </a:pPr>
            <a:r>
              <a:rPr lang="en-US" sz="3000" dirty="0">
                <a:latin typeface="Calibri" panose="020F0502020204030204" pitchFamily="34" charset="0"/>
                <a:ea typeface="Calibri" panose="020F0502020204030204" pitchFamily="34" charset="0"/>
              </a:rPr>
              <a:t>At the end of each unit…</a:t>
            </a:r>
            <a:endParaRPr lang="en-US" sz="3000" dirty="0">
              <a:effectLst/>
              <a:latin typeface="Calibri" panose="020F0502020204030204" pitchFamily="34" charset="0"/>
              <a:ea typeface="Calibri" panose="020F0502020204030204" pitchFamily="34" charset="0"/>
            </a:endParaRPr>
          </a:p>
          <a:p>
            <a:pPr marL="976313" marR="0" lvl="1" indent="-457200">
              <a:spcBef>
                <a:spcPts val="0"/>
              </a:spcBef>
              <a:spcAft>
                <a:spcPts val="0"/>
              </a:spcAft>
              <a:buClr>
                <a:srgbClr val="996633"/>
              </a:buClr>
              <a:buSzPct val="80000"/>
              <a:buFont typeface="Courier New" panose="02070309020205020404" pitchFamily="49" charset="0"/>
              <a:buChar char="o"/>
            </a:pPr>
            <a:r>
              <a:rPr lang="en-US" sz="3000" dirty="0">
                <a:latin typeface="Calibri" panose="020F0502020204030204" pitchFamily="34" charset="0"/>
                <a:ea typeface="Calibri" panose="020F0502020204030204" pitchFamily="34" charset="0"/>
              </a:rPr>
              <a:t>Students sit with their assigned group by number.</a:t>
            </a:r>
          </a:p>
          <a:p>
            <a:pPr marL="976313" marR="0" lvl="1" indent="-457200">
              <a:spcBef>
                <a:spcPts val="0"/>
              </a:spcBef>
              <a:spcAft>
                <a:spcPts val="0"/>
              </a:spcAft>
              <a:buClr>
                <a:srgbClr val="996633"/>
              </a:buClr>
              <a:buSzPct val="80000"/>
              <a:buFont typeface="Courier New" panose="02070309020205020404" pitchFamily="49" charset="0"/>
              <a:buChar char="o"/>
            </a:pPr>
            <a:r>
              <a:rPr lang="en-US" sz="3000" dirty="0">
                <a:latin typeface="Calibri" panose="020F0502020204030204" pitchFamily="34" charset="0"/>
                <a:ea typeface="Calibri" panose="020F0502020204030204" pitchFamily="34" charset="0"/>
              </a:rPr>
              <a:t>Facilitators have already distributed content 2 days in advance AND completed Worksheet #1 before arriving at class.</a:t>
            </a:r>
          </a:p>
          <a:p>
            <a:pPr marL="976313" marR="0" lvl="1" indent="-457200">
              <a:spcBef>
                <a:spcPts val="0"/>
              </a:spcBef>
              <a:spcAft>
                <a:spcPts val="0"/>
              </a:spcAft>
              <a:buClr>
                <a:srgbClr val="996633"/>
              </a:buClr>
              <a:buSzPct val="80000"/>
              <a:buFont typeface="Courier New" panose="02070309020205020404" pitchFamily="49" charset="0"/>
              <a:buChar char="o"/>
            </a:pPr>
            <a:r>
              <a:rPr lang="en-US" sz="3000" dirty="0">
                <a:latin typeface="Calibri" panose="020F0502020204030204" pitchFamily="34" charset="0"/>
                <a:ea typeface="Calibri" panose="020F0502020204030204" pitchFamily="34" charset="0"/>
              </a:rPr>
              <a:t>Participants are expected to come to class having reviewed the content posted by the facilitators.</a:t>
            </a:r>
          </a:p>
          <a:p>
            <a:pPr marL="976313" marR="0" lvl="1" indent="-457200">
              <a:spcBef>
                <a:spcPts val="0"/>
              </a:spcBef>
              <a:spcAft>
                <a:spcPts val="0"/>
              </a:spcAft>
              <a:buClr>
                <a:srgbClr val="996633"/>
              </a:buClr>
              <a:buSzPct val="80000"/>
              <a:buFont typeface="Courier New" panose="02070309020205020404" pitchFamily="49" charset="0"/>
              <a:buChar char="o"/>
            </a:pPr>
            <a:r>
              <a:rPr lang="en-US" sz="3000" dirty="0">
                <a:latin typeface="Calibri" panose="020F0502020204030204" pitchFamily="34" charset="0"/>
                <a:ea typeface="Calibri" panose="020F0502020204030204" pitchFamily="34" charset="0"/>
              </a:rPr>
              <a:t>After 20-25 minutes of conversation, all students completed a reflection worksheet and upload it to Canvas.</a:t>
            </a:r>
          </a:p>
          <a:p>
            <a:pPr marL="61913" marR="0" lvl="1" indent="0">
              <a:spcBef>
                <a:spcPts val="0"/>
              </a:spcBef>
              <a:spcAft>
                <a:spcPts val="0"/>
              </a:spcAft>
              <a:buNone/>
            </a:pPr>
            <a:endParaRPr lang="en-US" sz="2800" dirty="0">
              <a:effectLst/>
              <a:latin typeface="Calibri" panose="020F0502020204030204" pitchFamily="34" charset="0"/>
              <a:ea typeface="Calibri" panose="020F0502020204030204" pitchFamily="34" charset="0"/>
            </a:endParaRPr>
          </a:p>
        </p:txBody>
      </p:sp>
      <p:sp>
        <p:nvSpPr>
          <p:cNvPr id="8" name="TextBox 7">
            <a:extLst>
              <a:ext uri="{FF2B5EF4-FFF2-40B4-BE49-F238E27FC236}">
                <a16:creationId xmlns:a16="http://schemas.microsoft.com/office/drawing/2014/main" id="{40A81767-3FEB-E64A-2A3F-FFF2097C8441}"/>
              </a:ext>
            </a:extLst>
          </p:cNvPr>
          <p:cNvSpPr txBox="1"/>
          <p:nvPr/>
        </p:nvSpPr>
        <p:spPr>
          <a:xfrm>
            <a:off x="1205345" y="577325"/>
            <a:ext cx="9298521" cy="55399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120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Gill Sans MT" panose="020B0502020104020203"/>
                <a:ea typeface="+mn-ea"/>
                <a:cs typeface="+mn-cs"/>
              </a:rPr>
              <a:t>Core to Career Activity Day</a:t>
            </a:r>
            <a:r>
              <a:rPr kumimoji="0" lang="en-US" sz="3000" b="1" i="0" u="none" strike="noStrike" kern="1200" cap="none" spc="0" normalizeH="0" baseline="0" noProof="0" dirty="0">
                <a:ln>
                  <a:noFill/>
                </a:ln>
                <a:solidFill>
                  <a:prstClr val="black"/>
                </a:solidFill>
                <a:effectLst/>
                <a:highlight>
                  <a:srgbClr val="C0C0C0"/>
                </a:highlight>
                <a:uLnTx/>
                <a:uFillTx/>
                <a:latin typeface="Gill Sans MT" panose="020B0502020104020203"/>
                <a:ea typeface="+mn-ea"/>
                <a:cs typeface="+mn-cs"/>
              </a:rPr>
              <a:t> </a:t>
            </a:r>
            <a:endParaRPr kumimoji="0" lang="en-US" sz="3000" b="0" i="0" u="none" strike="noStrike" kern="1200" cap="none" spc="0" normalizeH="0" baseline="0" noProof="0" dirty="0">
              <a:ln>
                <a:noFill/>
              </a:ln>
              <a:solidFill>
                <a:prstClr val="black"/>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1421728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9596C3-947F-5B57-51D0-0C1182BF4160}"/>
              </a:ext>
            </a:extLst>
          </p:cNvPr>
          <p:cNvSpPr txBox="1"/>
          <p:nvPr/>
        </p:nvSpPr>
        <p:spPr>
          <a:xfrm>
            <a:off x="64347" y="170275"/>
            <a:ext cx="10565027"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highlight>
                  <a:srgbClr val="FFFF00"/>
                </a:highlight>
                <a:uLnTx/>
                <a:uFillTx/>
                <a:latin typeface="Gill Sans MT" panose="020B0502020104020203"/>
                <a:ea typeface="+mn-ea"/>
                <a:cs typeface="+mn-cs"/>
              </a:rPr>
              <a:t>Facilitators Reflect After the Discussion – Complete Worksheet #2</a:t>
            </a:r>
          </a:p>
        </p:txBody>
      </p:sp>
      <p:pic>
        <p:nvPicPr>
          <p:cNvPr id="9" name="Picture 8">
            <a:extLst>
              <a:ext uri="{FF2B5EF4-FFF2-40B4-BE49-F238E27FC236}">
                <a16:creationId xmlns:a16="http://schemas.microsoft.com/office/drawing/2014/main" id="{B1D7C875-57B3-6DC1-2C97-9FC173CB4A8F}"/>
              </a:ext>
            </a:extLst>
          </p:cNvPr>
          <p:cNvPicPr>
            <a:picLocks noChangeAspect="1"/>
          </p:cNvPicPr>
          <p:nvPr/>
        </p:nvPicPr>
        <p:blipFill>
          <a:blip r:embed="rId3"/>
          <a:stretch>
            <a:fillRect/>
          </a:stretch>
        </p:blipFill>
        <p:spPr>
          <a:xfrm>
            <a:off x="470397" y="790833"/>
            <a:ext cx="3001413" cy="1312536"/>
          </a:xfrm>
          <a:prstGeom prst="rect">
            <a:avLst/>
          </a:prstGeom>
        </p:spPr>
      </p:pic>
      <p:pic>
        <p:nvPicPr>
          <p:cNvPr id="11" name="Picture 10">
            <a:extLst>
              <a:ext uri="{FF2B5EF4-FFF2-40B4-BE49-F238E27FC236}">
                <a16:creationId xmlns:a16="http://schemas.microsoft.com/office/drawing/2014/main" id="{AE67521A-CEDE-5686-71C5-B029DD5805BA}"/>
              </a:ext>
            </a:extLst>
          </p:cNvPr>
          <p:cNvPicPr>
            <a:picLocks noChangeAspect="1"/>
          </p:cNvPicPr>
          <p:nvPr/>
        </p:nvPicPr>
        <p:blipFill>
          <a:blip r:embed="rId4"/>
          <a:stretch>
            <a:fillRect/>
          </a:stretch>
        </p:blipFill>
        <p:spPr>
          <a:xfrm>
            <a:off x="3606011" y="631940"/>
            <a:ext cx="8314140" cy="4922947"/>
          </a:xfrm>
          <a:prstGeom prst="rect">
            <a:avLst/>
          </a:prstGeom>
        </p:spPr>
      </p:pic>
      <p:pic>
        <p:nvPicPr>
          <p:cNvPr id="14" name="Picture 13">
            <a:extLst>
              <a:ext uri="{FF2B5EF4-FFF2-40B4-BE49-F238E27FC236}">
                <a16:creationId xmlns:a16="http://schemas.microsoft.com/office/drawing/2014/main" id="{49C27007-3ED2-C25B-F98A-3DB1E5CFB4CD}"/>
              </a:ext>
            </a:extLst>
          </p:cNvPr>
          <p:cNvPicPr>
            <a:picLocks noChangeAspect="1"/>
          </p:cNvPicPr>
          <p:nvPr/>
        </p:nvPicPr>
        <p:blipFill>
          <a:blip r:embed="rId5"/>
          <a:stretch>
            <a:fillRect/>
          </a:stretch>
        </p:blipFill>
        <p:spPr>
          <a:xfrm>
            <a:off x="3606011" y="5554887"/>
            <a:ext cx="7416216" cy="1296233"/>
          </a:xfrm>
          <a:prstGeom prst="rect">
            <a:avLst/>
          </a:prstGeom>
        </p:spPr>
      </p:pic>
    </p:spTree>
    <p:extLst>
      <p:ext uri="{BB962C8B-B14F-4D97-AF65-F5344CB8AC3E}">
        <p14:creationId xmlns:p14="http://schemas.microsoft.com/office/powerpoint/2010/main" val="1197225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9596C3-947F-5B57-51D0-0C1182BF4160}"/>
              </a:ext>
            </a:extLst>
          </p:cNvPr>
          <p:cNvSpPr txBox="1"/>
          <p:nvPr/>
        </p:nvSpPr>
        <p:spPr>
          <a:xfrm>
            <a:off x="2034746" y="886967"/>
            <a:ext cx="3583460" cy="83099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highlight>
                  <a:srgbClr val="FFFF00"/>
                </a:highlight>
                <a:uLnTx/>
                <a:uFillTx/>
                <a:latin typeface="Gill Sans MT" panose="020B0502020104020203"/>
                <a:ea typeface="+mn-ea"/>
                <a:cs typeface="+mn-cs"/>
              </a:rPr>
              <a:t>Participants’ Reflection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highlight>
                  <a:srgbClr val="FFFF00"/>
                </a:highlight>
                <a:uLnTx/>
                <a:uFillTx/>
                <a:latin typeface="Gill Sans MT" panose="020B0502020104020203"/>
                <a:ea typeface="+mn-ea"/>
                <a:cs typeface="+mn-cs"/>
              </a:rPr>
              <a:t>After the Discussion </a:t>
            </a:r>
          </a:p>
        </p:txBody>
      </p:sp>
      <p:pic>
        <p:nvPicPr>
          <p:cNvPr id="5" name="Picture 4">
            <a:extLst>
              <a:ext uri="{FF2B5EF4-FFF2-40B4-BE49-F238E27FC236}">
                <a16:creationId xmlns:a16="http://schemas.microsoft.com/office/drawing/2014/main" id="{CC54F382-099C-DE66-0437-54C6C87176D8}"/>
              </a:ext>
            </a:extLst>
          </p:cNvPr>
          <p:cNvPicPr>
            <a:picLocks noChangeAspect="1"/>
          </p:cNvPicPr>
          <p:nvPr/>
        </p:nvPicPr>
        <p:blipFill>
          <a:blip r:embed="rId3"/>
          <a:stretch>
            <a:fillRect/>
          </a:stretch>
        </p:blipFill>
        <p:spPr>
          <a:xfrm>
            <a:off x="7118967" y="0"/>
            <a:ext cx="4877868" cy="2963843"/>
          </a:xfrm>
          <a:prstGeom prst="rect">
            <a:avLst/>
          </a:prstGeom>
        </p:spPr>
      </p:pic>
      <p:pic>
        <p:nvPicPr>
          <p:cNvPr id="8" name="Picture 7">
            <a:extLst>
              <a:ext uri="{FF2B5EF4-FFF2-40B4-BE49-F238E27FC236}">
                <a16:creationId xmlns:a16="http://schemas.microsoft.com/office/drawing/2014/main" id="{0BA64E9E-E2ED-5BB2-ECB4-E0E799DEC1B1}"/>
              </a:ext>
            </a:extLst>
          </p:cNvPr>
          <p:cNvPicPr>
            <a:picLocks noChangeAspect="1"/>
          </p:cNvPicPr>
          <p:nvPr/>
        </p:nvPicPr>
        <p:blipFill>
          <a:blip r:embed="rId4"/>
          <a:stretch>
            <a:fillRect/>
          </a:stretch>
        </p:blipFill>
        <p:spPr>
          <a:xfrm>
            <a:off x="195165" y="2963843"/>
            <a:ext cx="8397968" cy="3894157"/>
          </a:xfrm>
          <a:prstGeom prst="rect">
            <a:avLst/>
          </a:prstGeom>
        </p:spPr>
      </p:pic>
    </p:spTree>
    <p:extLst>
      <p:ext uri="{BB962C8B-B14F-4D97-AF65-F5344CB8AC3E}">
        <p14:creationId xmlns:p14="http://schemas.microsoft.com/office/powerpoint/2010/main" val="2443832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4C75E2B-CACA-478C-B26B-182AF87A18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pic>
        <p:nvPicPr>
          <p:cNvPr id="12" name="Picture 11">
            <a:extLst>
              <a:ext uri="{FF2B5EF4-FFF2-40B4-BE49-F238E27FC236}">
                <a16:creationId xmlns:a16="http://schemas.microsoft.com/office/drawing/2014/main" id="{50FF2874-547C-4D14-9E18-28B19002FB8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4" name="Straight Connector 13">
            <a:extLst>
              <a:ext uri="{FF2B5EF4-FFF2-40B4-BE49-F238E27FC236}">
                <a16:creationId xmlns:a16="http://schemas.microsoft.com/office/drawing/2014/main" id="{36CF827D-A163-47F7-BD87-34EB4FA7D6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299D9A9-1DA8-433D-A9BC-FB48D93D421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7" name="Content Placeholder 6">
            <a:extLst>
              <a:ext uri="{FF2B5EF4-FFF2-40B4-BE49-F238E27FC236}">
                <a16:creationId xmlns:a16="http://schemas.microsoft.com/office/drawing/2014/main" id="{7630D3FB-73FD-3256-A74A-7F675D56381A}"/>
              </a:ext>
            </a:extLst>
          </p:cNvPr>
          <p:cNvSpPr>
            <a:spLocks noGrp="1"/>
          </p:cNvSpPr>
          <p:nvPr>
            <p:ph idx="1"/>
          </p:nvPr>
        </p:nvSpPr>
        <p:spPr>
          <a:xfrm>
            <a:off x="399494" y="2142648"/>
            <a:ext cx="11716325" cy="3665026"/>
          </a:xfrm>
        </p:spPr>
        <p:txBody>
          <a:bodyPr>
            <a:noAutofit/>
          </a:bodyPr>
          <a:lstStyle/>
          <a:p>
            <a:pPr marL="61913" marR="0" lvl="1" indent="0">
              <a:spcBef>
                <a:spcPts val="0"/>
              </a:spcBef>
              <a:spcAft>
                <a:spcPts val="0"/>
              </a:spcAft>
              <a:buNone/>
            </a:pPr>
            <a:r>
              <a:rPr lang="en-US" sz="2600" b="0" i="1" dirty="0">
                <a:solidFill>
                  <a:srgbClr val="000000"/>
                </a:solidFill>
                <a:effectLst/>
              </a:rPr>
              <a:t>I feel like facilitating and participation add a lot of value to the course. Because the class is so big it’s hard to actually participate [each class] so it’s nice to have a little group to do that with. I would say on a scale it’s a 6/7 for me because it’s cool seeing what different facilitators come up with and what people think about different topics. I think it’s worth keeping the activity because it adds variety to the course and it’s not too much work. The only thing I can think to modify is maybe give more of an outline with the questions. It was hard coming up with them and not quite knowing how to get others to talk about the content</a:t>
            </a:r>
            <a:r>
              <a:rPr lang="en-US" sz="2600" b="0" i="0" dirty="0">
                <a:solidFill>
                  <a:srgbClr val="000000"/>
                </a:solidFill>
                <a:effectLst/>
              </a:rPr>
              <a:t>.</a:t>
            </a:r>
            <a:r>
              <a:rPr lang="en-US" sz="2600" dirty="0">
                <a:effectLst/>
                <a:ea typeface="Calibri" panose="020F0502020204030204" pitchFamily="34" charset="0"/>
              </a:rPr>
              <a:t>  </a:t>
            </a:r>
          </a:p>
          <a:p>
            <a:pPr marL="61913" marR="0" lvl="1" indent="0">
              <a:spcBef>
                <a:spcPts val="1000"/>
              </a:spcBef>
              <a:spcAft>
                <a:spcPts val="0"/>
              </a:spcAft>
              <a:buNone/>
            </a:pPr>
            <a:r>
              <a:rPr lang="en-US" sz="2600" dirty="0">
                <a:ea typeface="Calibri" panose="020F0502020204030204" pitchFamily="34" charset="0"/>
              </a:rPr>
              <a:t>						</a:t>
            </a:r>
            <a:r>
              <a:rPr lang="en-US" sz="2600" dirty="0">
                <a:solidFill>
                  <a:schemeClr val="bg1"/>
                </a:solidFill>
                <a:effectLst/>
                <a:ea typeface="Calibri" panose="020F0502020204030204" pitchFamily="34" charset="0"/>
              </a:rPr>
              <a:t>(Julia W. Fall 2023, Freshman, Marketing)</a:t>
            </a:r>
          </a:p>
        </p:txBody>
      </p:sp>
      <p:sp>
        <p:nvSpPr>
          <p:cNvPr id="8" name="TextBox 7">
            <a:extLst>
              <a:ext uri="{FF2B5EF4-FFF2-40B4-BE49-F238E27FC236}">
                <a16:creationId xmlns:a16="http://schemas.microsoft.com/office/drawing/2014/main" id="{40A81767-3FEB-E64A-2A3F-FFF2097C8441}"/>
              </a:ext>
            </a:extLst>
          </p:cNvPr>
          <p:cNvSpPr txBox="1"/>
          <p:nvPr/>
        </p:nvSpPr>
        <p:spPr>
          <a:xfrm>
            <a:off x="237838" y="394399"/>
            <a:ext cx="11716324" cy="153888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Lato Extended"/>
                <a:ea typeface="+mn-ea"/>
                <a:cs typeface="+mn-cs"/>
              </a:rPr>
              <a:t>Describe the extent to which you think your preparation for, or your participation in, the Core to Career activity adds value to the course. </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Lato Extended"/>
                <a:ea typeface="+mn-ea"/>
                <a:cs typeface="+mn-cs"/>
              </a:rPr>
              <a:t>  On a scale of 1 to 7 (with 1 being 'absolutely not useful' - How valuable is the activity?)</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Lato Extended"/>
                <a:ea typeface="+mn-ea"/>
                <a:cs typeface="+mn-cs"/>
              </a:rPr>
              <a:t>  Why is it useful or not?</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Lato Extended"/>
                <a:ea typeface="+mn-ea"/>
                <a:cs typeface="+mn-cs"/>
              </a:rPr>
              <a:t>  Do you think it is worth keeping the activity?</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Lato Extended"/>
                <a:ea typeface="+mn-ea"/>
                <a:cs typeface="+mn-cs"/>
              </a:rPr>
              <a:t>  Do you think it needs to be modified somehow?</a:t>
            </a:r>
          </a:p>
          <a:p>
            <a:pPr marL="0" marR="0" lvl="0" indent="0" algn="l" defTabSz="457200" rtl="0" eaLnBrk="1" fontAlgn="auto" latinLnBrk="0" hangingPunct="1">
              <a:lnSpc>
                <a:spcPct val="100000"/>
              </a:lnSpc>
              <a:spcBef>
                <a:spcPts val="1200"/>
              </a:spcBef>
              <a:spcAft>
                <a:spcPts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300904864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TotalTime>
  <Words>837</Words>
  <Application>Microsoft Macintosh PowerPoint</Application>
  <PresentationFormat>Widescreen</PresentationFormat>
  <Paragraphs>77</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Aptos</vt:lpstr>
      <vt:lpstr>Arial</vt:lpstr>
      <vt:lpstr>Calibri</vt:lpstr>
      <vt:lpstr>Courier New</vt:lpstr>
      <vt:lpstr>Gill Sans MT</vt:lpstr>
      <vt:lpstr>Lato Extended</vt:lpstr>
      <vt:lpstr>Gallery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Stratton, Clif</dc:creator>
  <cp:lastModifiedBy>Stratton, Clif</cp:lastModifiedBy>
  <cp:revision>1</cp:revision>
  <dcterms:created xsi:type="dcterms:W3CDTF">2024-06-20T21:48:21Z</dcterms:created>
  <dcterms:modified xsi:type="dcterms:W3CDTF">2024-06-20T22:02:38Z</dcterms:modified>
</cp:coreProperties>
</file>