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06" r:id="rId2"/>
    <p:sldId id="307" r:id="rId3"/>
    <p:sldId id="30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F2C79-1BB4-D340-9C03-061172736BE0}" type="datetimeFigureOut">
              <a:rPr lang="en-US" smtClean="0"/>
              <a:t>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6B6DD9-F49C-BD41-85E6-3A54935888FC}" type="slidenum">
              <a:rPr lang="en-US" smtClean="0"/>
              <a:t>‹#›</a:t>
            </a:fld>
            <a:endParaRPr lang="en-US"/>
          </a:p>
        </p:txBody>
      </p:sp>
    </p:spTree>
    <p:extLst>
      <p:ext uri="{BB962C8B-B14F-4D97-AF65-F5344CB8AC3E}">
        <p14:creationId xmlns:p14="http://schemas.microsoft.com/office/powerpoint/2010/main" val="366365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4F6A55-21D3-E248-AE3B-6009371D7499}" type="slidenum">
              <a:rPr lang="en-US" smtClean="0"/>
              <a:t>1</a:t>
            </a:fld>
            <a:endParaRPr lang="en-US"/>
          </a:p>
        </p:txBody>
      </p:sp>
    </p:spTree>
    <p:extLst>
      <p:ext uri="{BB962C8B-B14F-4D97-AF65-F5344CB8AC3E}">
        <p14:creationId xmlns:p14="http://schemas.microsoft.com/office/powerpoint/2010/main" val="3504198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D1ADD-391C-DC48-8621-89B2621E89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E4E573-1837-0DD2-A35F-B8C061D820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A0B11D-AB49-89F6-0683-1FB330889C00}"/>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5" name="Footer Placeholder 4">
            <a:extLst>
              <a:ext uri="{FF2B5EF4-FFF2-40B4-BE49-F238E27FC236}">
                <a16:creationId xmlns:a16="http://schemas.microsoft.com/office/drawing/2014/main" id="{81F502F0-1C67-E1F7-8F91-67921E9AE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14B57D-5D2B-CD1D-BB28-EC3CED6AE313}"/>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3526269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842DF-0539-56D3-8E5D-997BE5542B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158EA8-349F-3F69-43C0-B3CB1F762C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F6B268-ECFC-3AC4-3064-D6D3DA37F931}"/>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5" name="Footer Placeholder 4">
            <a:extLst>
              <a:ext uri="{FF2B5EF4-FFF2-40B4-BE49-F238E27FC236}">
                <a16:creationId xmlns:a16="http://schemas.microsoft.com/office/drawing/2014/main" id="{576F63B6-814E-7247-36ED-9C6D95C7D9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193BC7-3065-D0D9-9B1B-BD081B85425E}"/>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2586840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2A9B8D-664B-B2BD-E1AF-550124E6FA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FB3843-EA9A-F8B8-61B0-D8A01358B5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E97D88-6A4F-FE69-3C46-743B2BA144D7}"/>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5" name="Footer Placeholder 4">
            <a:extLst>
              <a:ext uri="{FF2B5EF4-FFF2-40B4-BE49-F238E27FC236}">
                <a16:creationId xmlns:a16="http://schemas.microsoft.com/office/drawing/2014/main" id="{A6D51C6C-407E-9884-3DCF-4BF6C5EC1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74E0BB-B883-61AF-B6BF-C1007567F0DF}"/>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3320949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035E-CC5A-F3CF-442D-10E1724791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191E71-9982-A0D2-2A1A-311AF647F2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C2ACC-674B-BAB4-939B-43F1B408ADAF}"/>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5" name="Footer Placeholder 4">
            <a:extLst>
              <a:ext uri="{FF2B5EF4-FFF2-40B4-BE49-F238E27FC236}">
                <a16:creationId xmlns:a16="http://schemas.microsoft.com/office/drawing/2014/main" id="{6A8EC973-AB1B-9BAE-8D03-B1B94C451F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96B16E-1FBE-3939-24AF-F9D4DDF44F0E}"/>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1761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4F8B7-5BB9-34F3-2173-0CBE7A9AE8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4AEDEB-0E1D-930A-122F-88C424EFC39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13F1BC-6B70-AA57-F8D6-B75D1C98095B}"/>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5" name="Footer Placeholder 4">
            <a:extLst>
              <a:ext uri="{FF2B5EF4-FFF2-40B4-BE49-F238E27FC236}">
                <a16:creationId xmlns:a16="http://schemas.microsoft.com/office/drawing/2014/main" id="{B6E80BFF-D5B8-644B-750B-A8E71FF8CC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79F1D7-5133-8FC4-0320-6C64BF77C677}"/>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3821285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6EDDE-C70B-70B2-0632-3EB8E03E1D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557794-847D-AB57-FA0C-61605C02C0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6DBF4A-86D0-6441-0DC4-833FA5C2E5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6D29-6501-835B-9D6C-B318271B57CA}"/>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6" name="Footer Placeholder 5">
            <a:extLst>
              <a:ext uri="{FF2B5EF4-FFF2-40B4-BE49-F238E27FC236}">
                <a16:creationId xmlns:a16="http://schemas.microsoft.com/office/drawing/2014/main" id="{091158A3-B97A-B37C-D9ED-91663DD6D4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513963-4FEF-A9B3-F24C-9110AD028E8E}"/>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3703955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DBEA9-026B-4B1A-C8B0-BE80088481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84EF07-BA60-1A73-49CA-0F5CC7822E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75CBE9-0EE2-BE8D-D997-5B87D088BB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BF8CB2-785D-0A57-612D-9333D6B239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10DD26-7912-9564-4546-2BEDFA1267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F231A5-1B7B-1746-F4EC-CE146E750168}"/>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8" name="Footer Placeholder 7">
            <a:extLst>
              <a:ext uri="{FF2B5EF4-FFF2-40B4-BE49-F238E27FC236}">
                <a16:creationId xmlns:a16="http://schemas.microsoft.com/office/drawing/2014/main" id="{F8A8313E-610B-B1BC-0C88-540379694E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3B4570-49DB-EC55-9E8A-E6872897523D}"/>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2131992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832FF-D1C0-E656-F6FB-5AB9890F38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186DBBF-0043-3A1A-5804-B4E352B60142}"/>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4" name="Footer Placeholder 3">
            <a:extLst>
              <a:ext uri="{FF2B5EF4-FFF2-40B4-BE49-F238E27FC236}">
                <a16:creationId xmlns:a16="http://schemas.microsoft.com/office/drawing/2014/main" id="{70BE7979-3037-1FAB-1B3C-BAA449ABD9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F6D6CE-F906-56FA-F0A6-C20F5E8320EC}"/>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2945172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290490-2FDC-8275-2117-2ADC16E31D82}"/>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3" name="Footer Placeholder 2">
            <a:extLst>
              <a:ext uri="{FF2B5EF4-FFF2-40B4-BE49-F238E27FC236}">
                <a16:creationId xmlns:a16="http://schemas.microsoft.com/office/drawing/2014/main" id="{6533283B-2E99-1C5B-A0BF-593D402807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7E2E4E-F81C-D802-B8A6-DA055F212E0D}"/>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4049272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37167-3233-70CF-9001-BC35E7BD09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678E14-CF6D-C382-E7CD-36A061C9CD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1C7482-DC2C-95BF-8798-A503E1529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19278D-6B51-1C17-5CE6-13411DABAA66}"/>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6" name="Footer Placeholder 5">
            <a:extLst>
              <a:ext uri="{FF2B5EF4-FFF2-40B4-BE49-F238E27FC236}">
                <a16:creationId xmlns:a16="http://schemas.microsoft.com/office/drawing/2014/main" id="{4373EC69-EACB-DE52-1140-60AF5FEAB4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FCB387-1C58-100E-C293-A1EFB748B5F1}"/>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29551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DEDF7-B5ED-F866-F26F-7599771753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7B5B3E-43A7-60B6-04A8-D0120BD63D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5671CF-7B36-4FC9-9943-8F848D3527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B41A6E-785E-4E8A-E862-29E19D41898A}"/>
              </a:ext>
            </a:extLst>
          </p:cNvPr>
          <p:cNvSpPr>
            <a:spLocks noGrp="1"/>
          </p:cNvSpPr>
          <p:nvPr>
            <p:ph type="dt" sz="half" idx="10"/>
          </p:nvPr>
        </p:nvSpPr>
        <p:spPr/>
        <p:txBody>
          <a:bodyPr/>
          <a:lstStyle/>
          <a:p>
            <a:fld id="{F3536EF1-816C-9541-802E-1992E221287B}" type="datetimeFigureOut">
              <a:rPr lang="en-US" smtClean="0"/>
              <a:t>6/20/24</a:t>
            </a:fld>
            <a:endParaRPr lang="en-US"/>
          </a:p>
        </p:txBody>
      </p:sp>
      <p:sp>
        <p:nvSpPr>
          <p:cNvPr id="6" name="Footer Placeholder 5">
            <a:extLst>
              <a:ext uri="{FF2B5EF4-FFF2-40B4-BE49-F238E27FC236}">
                <a16:creationId xmlns:a16="http://schemas.microsoft.com/office/drawing/2014/main" id="{96B8A338-556E-D025-0825-9D30623661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D0B720-2BA7-5C46-02C0-3076F99B2216}"/>
              </a:ext>
            </a:extLst>
          </p:cNvPr>
          <p:cNvSpPr>
            <a:spLocks noGrp="1"/>
          </p:cNvSpPr>
          <p:nvPr>
            <p:ph type="sldNum" sz="quarter" idx="12"/>
          </p:nvPr>
        </p:nvSpPr>
        <p:spPr/>
        <p:txBody>
          <a:bodyPr/>
          <a:lstStyle/>
          <a:p>
            <a:fld id="{B2A65537-9732-F64E-83D2-EAE62730B8C3}" type="slidenum">
              <a:rPr lang="en-US" smtClean="0"/>
              <a:t>‹#›</a:t>
            </a:fld>
            <a:endParaRPr lang="en-US"/>
          </a:p>
        </p:txBody>
      </p:sp>
    </p:spTree>
    <p:extLst>
      <p:ext uri="{BB962C8B-B14F-4D97-AF65-F5344CB8AC3E}">
        <p14:creationId xmlns:p14="http://schemas.microsoft.com/office/powerpoint/2010/main" val="1385969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246EDB-EA44-8B3B-93F8-857A453DE2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73068B-4098-C6B6-7930-BC6C635893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AAB87-6877-14ED-FF77-90083291D4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3536EF1-816C-9541-802E-1992E221287B}" type="datetimeFigureOut">
              <a:rPr lang="en-US" smtClean="0"/>
              <a:t>6/20/24</a:t>
            </a:fld>
            <a:endParaRPr lang="en-US"/>
          </a:p>
        </p:txBody>
      </p:sp>
      <p:sp>
        <p:nvSpPr>
          <p:cNvPr id="5" name="Footer Placeholder 4">
            <a:extLst>
              <a:ext uri="{FF2B5EF4-FFF2-40B4-BE49-F238E27FC236}">
                <a16:creationId xmlns:a16="http://schemas.microsoft.com/office/drawing/2014/main" id="{36EBFC47-781F-3D29-A12A-3DD2CB4BC7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938BD57-CA46-7A37-A0EA-87FE58676C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2A65537-9732-F64E-83D2-EAE62730B8C3}" type="slidenum">
              <a:rPr lang="en-US" smtClean="0"/>
              <a:t>‹#›</a:t>
            </a:fld>
            <a:endParaRPr lang="en-US"/>
          </a:p>
        </p:txBody>
      </p:sp>
    </p:spTree>
    <p:extLst>
      <p:ext uri="{BB962C8B-B14F-4D97-AF65-F5344CB8AC3E}">
        <p14:creationId xmlns:p14="http://schemas.microsoft.com/office/powerpoint/2010/main" val="3114169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CD742962-2BED-D4B8-B299-19971C9CEBA5}"/>
              </a:ext>
            </a:extLst>
          </p:cNvPr>
          <p:cNvGrpSpPr/>
          <p:nvPr/>
        </p:nvGrpSpPr>
        <p:grpSpPr>
          <a:xfrm>
            <a:off x="0" y="0"/>
            <a:ext cx="12192000" cy="1149350"/>
            <a:chOff x="-603297" y="260684"/>
            <a:chExt cx="11945353" cy="1020095"/>
          </a:xfrm>
        </p:grpSpPr>
        <p:pic>
          <p:nvPicPr>
            <p:cNvPr id="21" name="Picture 20" descr="A red background with white squares&#10;&#10;Description automatically generated">
              <a:extLst>
                <a:ext uri="{FF2B5EF4-FFF2-40B4-BE49-F238E27FC236}">
                  <a16:creationId xmlns:a16="http://schemas.microsoft.com/office/drawing/2014/main" id="{80726527-7797-2604-D54E-53171B33D2F8}"/>
                </a:ext>
              </a:extLst>
            </p:cNvPr>
            <p:cNvPicPr>
              <a:picLocks noChangeAspect="1"/>
            </p:cNvPicPr>
            <p:nvPr/>
          </p:nvPicPr>
          <p:blipFill rotWithShape="1">
            <a:blip r:embed="rId3">
              <a:extLst>
                <a:ext uri="{28A0092B-C50C-407E-A947-70E740481C1C}">
                  <a14:useLocalDpi xmlns:a14="http://schemas.microsoft.com/office/drawing/2010/main" val="0"/>
                </a:ext>
              </a:extLst>
            </a:blip>
            <a:srcRect t="48855"/>
            <a:stretch/>
          </p:blipFill>
          <p:spPr>
            <a:xfrm>
              <a:off x="5360356" y="260684"/>
              <a:ext cx="5981700" cy="1020094"/>
            </a:xfrm>
            <a:prstGeom prst="rect">
              <a:avLst/>
            </a:prstGeom>
          </p:spPr>
        </p:pic>
        <p:pic>
          <p:nvPicPr>
            <p:cNvPr id="25" name="Picture 24" descr="A red background with white squares&#10;&#10;Description automatically generated">
              <a:extLst>
                <a:ext uri="{FF2B5EF4-FFF2-40B4-BE49-F238E27FC236}">
                  <a16:creationId xmlns:a16="http://schemas.microsoft.com/office/drawing/2014/main" id="{75991295-0F84-F7A2-0F0D-3BA1578286AC}"/>
                </a:ext>
              </a:extLst>
            </p:cNvPr>
            <p:cNvPicPr>
              <a:picLocks noChangeAspect="1"/>
            </p:cNvPicPr>
            <p:nvPr/>
          </p:nvPicPr>
          <p:blipFill rotWithShape="1">
            <a:blip r:embed="rId3">
              <a:extLst>
                <a:ext uri="{28A0092B-C50C-407E-A947-70E740481C1C}">
                  <a14:useLocalDpi xmlns:a14="http://schemas.microsoft.com/office/drawing/2010/main" val="0"/>
                </a:ext>
              </a:extLst>
            </a:blip>
            <a:srcRect t="48855"/>
            <a:stretch/>
          </p:blipFill>
          <p:spPr>
            <a:xfrm>
              <a:off x="-603297" y="260685"/>
              <a:ext cx="5981700" cy="1020094"/>
            </a:xfrm>
            <a:prstGeom prst="rect">
              <a:avLst/>
            </a:prstGeom>
          </p:spPr>
        </p:pic>
      </p:grpSp>
      <p:sp>
        <p:nvSpPr>
          <p:cNvPr id="2" name="Title 1">
            <a:extLst>
              <a:ext uri="{FF2B5EF4-FFF2-40B4-BE49-F238E27FC236}">
                <a16:creationId xmlns:a16="http://schemas.microsoft.com/office/drawing/2014/main" id="{9E554EFD-E68D-F142-8C39-722C62C7E1A8}"/>
              </a:ext>
            </a:extLst>
          </p:cNvPr>
          <p:cNvSpPr>
            <a:spLocks noGrp="1"/>
          </p:cNvSpPr>
          <p:nvPr>
            <p:ph type="title"/>
          </p:nvPr>
        </p:nvSpPr>
        <p:spPr>
          <a:xfrm>
            <a:off x="552091" y="0"/>
            <a:ext cx="11024558" cy="1173192"/>
          </a:xfrm>
        </p:spPr>
        <p:txBody>
          <a:bodyPr>
            <a:normAutofit/>
          </a:bodyPr>
          <a:lstStyle/>
          <a:p>
            <a:pPr>
              <a:lnSpc>
                <a:spcPct val="100000"/>
              </a:lnSpc>
            </a:pPr>
            <a:r>
              <a:rPr lang="en-US" sz="4800" b="1" dirty="0">
                <a:solidFill>
                  <a:schemeClr val="bg1"/>
                </a:solidFill>
                <a:effectLst>
                  <a:outerShdw blurRad="38100" dist="762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Applied Intervention: Communication</a:t>
            </a:r>
          </a:p>
        </p:txBody>
      </p:sp>
      <p:cxnSp>
        <p:nvCxnSpPr>
          <p:cNvPr id="28" name="Straight Connector 27">
            <a:extLst>
              <a:ext uri="{FF2B5EF4-FFF2-40B4-BE49-F238E27FC236}">
                <a16:creationId xmlns:a16="http://schemas.microsoft.com/office/drawing/2014/main" id="{762C07ED-3332-1287-0D3E-C3F6DD803ED9}"/>
              </a:ext>
            </a:extLst>
          </p:cNvPr>
          <p:cNvCxnSpPr>
            <a:cxnSpLocks/>
          </p:cNvCxnSpPr>
          <p:nvPr/>
        </p:nvCxnSpPr>
        <p:spPr>
          <a:xfrm>
            <a:off x="0" y="1167202"/>
            <a:ext cx="12192000" cy="0"/>
          </a:xfrm>
          <a:prstGeom prst="line">
            <a:avLst/>
          </a:prstGeom>
          <a:ln w="41275" cap="flat" cmpd="sng">
            <a:solidFill>
              <a:schemeClr val="tx1"/>
            </a:solidFill>
          </a:ln>
        </p:spPr>
        <p:style>
          <a:lnRef idx="2">
            <a:schemeClr val="accent1"/>
          </a:lnRef>
          <a:fillRef idx="0">
            <a:schemeClr val="accent1"/>
          </a:fillRef>
          <a:effectRef idx="1">
            <a:schemeClr val="accent1"/>
          </a:effectRef>
          <a:fontRef idx="minor">
            <a:schemeClr val="tx1"/>
          </a:fontRef>
        </p:style>
      </p:cxnSp>
      <p:grpSp>
        <p:nvGrpSpPr>
          <p:cNvPr id="8" name="Group 7">
            <a:extLst>
              <a:ext uri="{FF2B5EF4-FFF2-40B4-BE49-F238E27FC236}">
                <a16:creationId xmlns:a16="http://schemas.microsoft.com/office/drawing/2014/main" id="{6CD93CD2-D8B5-CD63-F890-F6F55464F832}"/>
              </a:ext>
            </a:extLst>
          </p:cNvPr>
          <p:cNvGrpSpPr/>
          <p:nvPr/>
        </p:nvGrpSpPr>
        <p:grpSpPr>
          <a:xfrm>
            <a:off x="155275" y="1536225"/>
            <a:ext cx="1854678" cy="4208665"/>
            <a:chOff x="155275" y="1536225"/>
            <a:chExt cx="1854678" cy="4208665"/>
          </a:xfrm>
        </p:grpSpPr>
        <p:sp>
          <p:nvSpPr>
            <p:cNvPr id="45" name="TextBox 44">
              <a:extLst>
                <a:ext uri="{FF2B5EF4-FFF2-40B4-BE49-F238E27FC236}">
                  <a16:creationId xmlns:a16="http://schemas.microsoft.com/office/drawing/2014/main" id="{379CE55A-5B1F-BF42-2983-3A63F387EB59}"/>
                </a:ext>
              </a:extLst>
            </p:cNvPr>
            <p:cNvSpPr txBox="1"/>
            <p:nvPr/>
          </p:nvSpPr>
          <p:spPr>
            <a:xfrm>
              <a:off x="155275" y="2082349"/>
              <a:ext cx="1854678" cy="366254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Critical Thinking</a:t>
              </a: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Technology</a:t>
              </a: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Career and Self-Development</a:t>
              </a: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Professionalism</a:t>
              </a:r>
            </a:p>
          </p:txBody>
        </p:sp>
        <p:pic>
          <p:nvPicPr>
            <p:cNvPr id="9" name="Picture 8" descr="A black background with a black square&#10;&#10;Description automatically generated with medium confidence">
              <a:extLst>
                <a:ext uri="{FF2B5EF4-FFF2-40B4-BE49-F238E27FC236}">
                  <a16:creationId xmlns:a16="http://schemas.microsoft.com/office/drawing/2014/main" id="{E5F37987-C435-F1D6-1D69-2D7404DA72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500" y="1536225"/>
              <a:ext cx="640080" cy="640080"/>
            </a:xfrm>
            <a:prstGeom prst="rect">
              <a:avLst/>
            </a:prstGeom>
          </p:spPr>
        </p:pic>
        <p:pic>
          <p:nvPicPr>
            <p:cNvPr id="15" name="Picture 14" descr="A black background with a black square&#10;&#10;Description automatically generated with medium confidence">
              <a:extLst>
                <a:ext uri="{FF2B5EF4-FFF2-40B4-BE49-F238E27FC236}">
                  <a16:creationId xmlns:a16="http://schemas.microsoft.com/office/drawing/2014/main" id="{440B2DF3-DC6B-6DCD-1399-947B374DC38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8264" y="3366735"/>
              <a:ext cx="639566" cy="640080"/>
            </a:xfrm>
            <a:prstGeom prst="rect">
              <a:avLst/>
            </a:prstGeom>
          </p:spPr>
        </p:pic>
        <p:pic>
          <p:nvPicPr>
            <p:cNvPr id="19" name="Picture 18" descr="A black background with a black square&#10;&#10;Description automatically generated with medium confidence">
              <a:extLst>
                <a:ext uri="{FF2B5EF4-FFF2-40B4-BE49-F238E27FC236}">
                  <a16:creationId xmlns:a16="http://schemas.microsoft.com/office/drawing/2014/main" id="{67169180-6E2B-D6E9-CCD0-70514C8A54A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475" y="2424444"/>
              <a:ext cx="640080" cy="640080"/>
            </a:xfrm>
            <a:prstGeom prst="rect">
              <a:avLst/>
            </a:prstGeom>
          </p:spPr>
        </p:pic>
        <p:pic>
          <p:nvPicPr>
            <p:cNvPr id="43" name="Picture 42" descr="A black background with a black square&#10;&#10;Description automatically generated with medium confidence">
              <a:extLst>
                <a:ext uri="{FF2B5EF4-FFF2-40B4-BE49-F238E27FC236}">
                  <a16:creationId xmlns:a16="http://schemas.microsoft.com/office/drawing/2014/main" id="{E8206996-D56E-DD8E-77F9-76D7655640B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88264" y="4803389"/>
              <a:ext cx="640080" cy="640080"/>
            </a:xfrm>
            <a:prstGeom prst="rect">
              <a:avLst/>
            </a:prstGeom>
          </p:spPr>
        </p:pic>
      </p:grpSp>
      <p:sp>
        <p:nvSpPr>
          <p:cNvPr id="3" name="TextBox 2">
            <a:extLst>
              <a:ext uri="{FF2B5EF4-FFF2-40B4-BE49-F238E27FC236}">
                <a16:creationId xmlns:a16="http://schemas.microsoft.com/office/drawing/2014/main" id="{8E026EEE-A9EF-2F9A-47ED-EEE29F6371EF}"/>
              </a:ext>
            </a:extLst>
          </p:cNvPr>
          <p:cNvSpPr txBox="1"/>
          <p:nvPr/>
        </p:nvSpPr>
        <p:spPr>
          <a:xfrm>
            <a:off x="4080294" y="1406103"/>
            <a:ext cx="7496355" cy="52014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ptos" panose="02110004020202020204"/>
                <a:ea typeface="+mn-ea"/>
                <a:cs typeface="+mn-cs"/>
              </a:rPr>
              <a:t>Group Interactions for Weekly Discussions</a:t>
            </a:r>
            <a:endParaRPr kumimoji="0" lang="en-US" sz="24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Aptos" panose="02110004020202020204"/>
                <a:ea typeface="+mn-ea"/>
                <a:cs typeface="+mn-cs"/>
              </a:rPr>
              <a:t>Group 1:</a:t>
            </a:r>
          </a:p>
          <a:p>
            <a:pPr marL="800100" marR="0" lvl="1" indent="-34290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3 weeks </a:t>
            </a:r>
          </a:p>
          <a:p>
            <a:pPr marL="800100" marR="0" lvl="1" indent="-34290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3 students per group</a:t>
            </a:r>
          </a:p>
          <a:p>
            <a:pPr marL="1257300" marR="0" lvl="2" indent="-342900" algn="l" defTabSz="914400" rtl="0" eaLnBrk="1" fontAlgn="auto" latinLnBrk="0" hangingPunct="1">
              <a:lnSpc>
                <a:spcPct val="100000"/>
              </a:lnSpc>
              <a:spcBef>
                <a:spcPts val="0"/>
              </a:spcBef>
              <a:spcAft>
                <a:spcPts val="0"/>
              </a:spcAft>
              <a:buClrTx/>
              <a:buSzPct val="60000"/>
              <a:buFont typeface="Courier New" panose="02070309020205020404" pitchFamily="49" charset="0"/>
              <a:buChar char="o"/>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diversity of age, gender, location</a:t>
            </a:r>
            <a:endPar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Aptos" panose="02110004020202020204"/>
                <a:ea typeface="+mn-ea"/>
                <a:cs typeface="+mn-cs"/>
              </a:rPr>
              <a:t>Group 2:  </a:t>
            </a:r>
          </a:p>
          <a:p>
            <a:pPr marL="800100" marR="0" lvl="1" indent="-34290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5 weeks </a:t>
            </a:r>
          </a:p>
          <a:p>
            <a:pPr marL="800100" marR="0" lvl="1" indent="-34290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3 students per group</a:t>
            </a:r>
          </a:p>
          <a:p>
            <a:pPr marL="1257300" marR="0" lvl="2" indent="-342900" algn="l" defTabSz="914400" rtl="0" eaLnBrk="1" fontAlgn="auto" latinLnBrk="0" hangingPunct="1">
              <a:lnSpc>
                <a:spcPct val="100000"/>
              </a:lnSpc>
              <a:spcBef>
                <a:spcPts val="0"/>
              </a:spcBef>
              <a:spcAft>
                <a:spcPts val="0"/>
              </a:spcAft>
              <a:buClrTx/>
              <a:buSzPct val="60000"/>
              <a:buFont typeface="Courier New" panose="02070309020205020404" pitchFamily="49" charset="0"/>
              <a:buChar char="o"/>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diversity of age, gender, location, and academic interests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Aptos" panose="02110004020202020204"/>
                <a:ea typeface="+mn-ea"/>
                <a:cs typeface="+mn-cs"/>
              </a:rPr>
              <a:t>Group 3:</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6 weeks  </a:t>
            </a: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6 students per group</a:t>
            </a:r>
          </a:p>
          <a:p>
            <a:pPr marL="1257300" marR="0" lvl="2" indent="-342900" algn="l" defTabSz="914400" rtl="0" eaLnBrk="1" fontAlgn="auto" latinLnBrk="0" hangingPunct="1">
              <a:lnSpc>
                <a:spcPct val="100000"/>
              </a:lnSpc>
              <a:spcBef>
                <a:spcPts val="0"/>
              </a:spcBef>
              <a:spcAft>
                <a:spcPts val="0"/>
              </a:spcAft>
              <a:buClrTx/>
              <a:buSzPct val="60000"/>
              <a:buFont typeface="Courier New" panose="02070309020205020404" pitchFamily="49" charset="0"/>
              <a:buChar char="o"/>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diversity of age, gender, location, and major </a:t>
            </a:r>
          </a:p>
          <a:p>
            <a:pPr marL="1257300" marR="0" lvl="2" indent="-342900" algn="l" defTabSz="914400" rtl="0" eaLnBrk="1" fontAlgn="auto" latinLnBrk="0" hangingPunct="1">
              <a:lnSpc>
                <a:spcPct val="100000"/>
              </a:lnSpc>
              <a:spcBef>
                <a:spcPts val="0"/>
              </a:spcBef>
              <a:spcAft>
                <a:spcPts val="0"/>
              </a:spcAft>
              <a:buClrTx/>
              <a:buSzPct val="60000"/>
              <a:buFont typeface="Courier New" panose="02070309020205020404" pitchFamily="49" charset="0"/>
              <a:buChar char="o"/>
              <a:tabLst/>
              <a:defRPr/>
            </a:pPr>
            <a:r>
              <a:rPr kumimoji="0" lang="en-US" sz="1600" b="0" i="0" u="none" strike="noStrike" kern="1200" cap="none" spc="0" normalizeH="0" baseline="0" noProof="0" dirty="0">
                <a:ln>
                  <a:noFill/>
                </a:ln>
                <a:solidFill>
                  <a:prstClr val="black"/>
                </a:solidFill>
                <a:effectLst/>
                <a:uLnTx/>
                <a:uFillTx/>
                <a:latin typeface="Aptos" panose="02110004020202020204"/>
                <a:ea typeface="+mn-ea"/>
                <a:cs typeface="+mn-cs"/>
              </a:rPr>
              <a:t>work completed by week nine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Discussion Structure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Submit a response to one of ten weekly prompts.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Respond to two group members’ submissions.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Organize a short Zoom meeting for the group to meet.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Discuss submissions and responses.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Respond to Discussion with what was learned in the group meeting.</a:t>
            </a:r>
            <a:endPar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pSp>
        <p:nvGrpSpPr>
          <p:cNvPr id="6" name="Group 5">
            <a:extLst>
              <a:ext uri="{FF2B5EF4-FFF2-40B4-BE49-F238E27FC236}">
                <a16:creationId xmlns:a16="http://schemas.microsoft.com/office/drawing/2014/main" id="{2EC5A054-5D2E-8F14-9CE1-5D2EF279B609}"/>
              </a:ext>
            </a:extLst>
          </p:cNvPr>
          <p:cNvGrpSpPr/>
          <p:nvPr/>
        </p:nvGrpSpPr>
        <p:grpSpPr>
          <a:xfrm>
            <a:off x="1791418" y="1552189"/>
            <a:ext cx="1854678" cy="5323701"/>
            <a:chOff x="2076090" y="1552189"/>
            <a:chExt cx="1854678" cy="5323701"/>
          </a:xfrm>
        </p:grpSpPr>
        <p:sp>
          <p:nvSpPr>
            <p:cNvPr id="5" name="TextBox 4">
              <a:extLst>
                <a:ext uri="{FF2B5EF4-FFF2-40B4-BE49-F238E27FC236}">
                  <a16:creationId xmlns:a16="http://schemas.microsoft.com/office/drawing/2014/main" id="{BD888B3E-1464-E10A-55A5-EB88F8CCC29F}"/>
                </a:ext>
              </a:extLst>
            </p:cNvPr>
            <p:cNvSpPr txBox="1"/>
            <p:nvPr/>
          </p:nvSpPr>
          <p:spPr>
            <a:xfrm>
              <a:off x="2076090" y="2105353"/>
              <a:ext cx="1854678" cy="477053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Communication</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Teamwork</a:t>
              </a: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Equity &amp; Inclusion</a:t>
              </a: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r>
                <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Leadership</a:t>
              </a: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tab pos="457200" algn="ctr"/>
                  <a:tab pos="2743200" algn="ctr"/>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pic>
          <p:nvPicPr>
            <p:cNvPr id="11" name="Picture 10" descr="A black background with a black square&#10;&#10;Description automatically generated with medium confidence">
              <a:extLst>
                <a:ext uri="{FF2B5EF4-FFF2-40B4-BE49-F238E27FC236}">
                  <a16:creationId xmlns:a16="http://schemas.microsoft.com/office/drawing/2014/main" id="{BC10DAC0-CF6A-C27F-5A9F-0D9251CCFB2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654819" y="3739537"/>
              <a:ext cx="639569" cy="640080"/>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596263BC-275E-6EE9-1E4E-49C65D50A68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678488" y="4985771"/>
              <a:ext cx="640598" cy="640080"/>
            </a:xfrm>
            <a:prstGeom prst="rect">
              <a:avLst/>
            </a:prstGeom>
          </p:spPr>
        </p:pic>
        <p:pic>
          <p:nvPicPr>
            <p:cNvPr id="17" name="Picture 16" descr="A white rectangle in the middle of a black background&#10;&#10;Description automatically generated">
              <a:extLst>
                <a:ext uri="{FF2B5EF4-FFF2-40B4-BE49-F238E27FC236}">
                  <a16:creationId xmlns:a16="http://schemas.microsoft.com/office/drawing/2014/main" id="{22DC9E90-2721-A261-E357-44BFDA6A2D8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658213" y="2516181"/>
              <a:ext cx="640080" cy="640080"/>
            </a:xfrm>
            <a:prstGeom prst="rect">
              <a:avLst/>
            </a:prstGeom>
          </p:spPr>
        </p:pic>
        <p:pic>
          <p:nvPicPr>
            <p:cNvPr id="4" name="Picture 3" descr="A black background with a black square&#10;&#10;Description automatically generated with medium confidence">
              <a:extLst>
                <a:ext uri="{FF2B5EF4-FFF2-40B4-BE49-F238E27FC236}">
                  <a16:creationId xmlns:a16="http://schemas.microsoft.com/office/drawing/2014/main" id="{474122BD-F778-B38F-4BC5-2BC4B112E02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686669" y="1552189"/>
              <a:ext cx="640598" cy="640080"/>
            </a:xfrm>
            <a:prstGeom prst="rect">
              <a:avLst/>
            </a:prstGeom>
          </p:spPr>
        </p:pic>
      </p:grpSp>
      <p:cxnSp>
        <p:nvCxnSpPr>
          <p:cNvPr id="12" name="Straight Connector 11">
            <a:extLst>
              <a:ext uri="{FF2B5EF4-FFF2-40B4-BE49-F238E27FC236}">
                <a16:creationId xmlns:a16="http://schemas.microsoft.com/office/drawing/2014/main" id="{28FB6B87-3713-EB69-6EB7-68B350E51947}"/>
              </a:ext>
            </a:extLst>
          </p:cNvPr>
          <p:cNvCxnSpPr/>
          <p:nvPr/>
        </p:nvCxnSpPr>
        <p:spPr>
          <a:xfrm>
            <a:off x="3761117" y="1431984"/>
            <a:ext cx="0" cy="5124091"/>
          </a:xfrm>
          <a:prstGeom prst="line">
            <a:avLst/>
          </a:prstGeom>
          <a:ln w="38100" cap="rnd">
            <a:solidFill>
              <a:srgbClr val="A60F2E"/>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10870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CD742962-2BED-D4B8-B299-19971C9CEBA5}"/>
              </a:ext>
            </a:extLst>
          </p:cNvPr>
          <p:cNvGrpSpPr/>
          <p:nvPr/>
        </p:nvGrpSpPr>
        <p:grpSpPr>
          <a:xfrm>
            <a:off x="0" y="0"/>
            <a:ext cx="12192000" cy="1149350"/>
            <a:chOff x="-603297" y="260684"/>
            <a:chExt cx="11945353" cy="1020095"/>
          </a:xfrm>
        </p:grpSpPr>
        <p:pic>
          <p:nvPicPr>
            <p:cNvPr id="21" name="Picture 20" descr="A red background with white squares&#10;&#10;Description automatically generated">
              <a:extLst>
                <a:ext uri="{FF2B5EF4-FFF2-40B4-BE49-F238E27FC236}">
                  <a16:creationId xmlns:a16="http://schemas.microsoft.com/office/drawing/2014/main" id="{80726527-7797-2604-D54E-53171B33D2F8}"/>
                </a:ext>
              </a:extLst>
            </p:cNvPr>
            <p:cNvPicPr>
              <a:picLocks noChangeAspect="1"/>
            </p:cNvPicPr>
            <p:nvPr/>
          </p:nvPicPr>
          <p:blipFill rotWithShape="1">
            <a:blip r:embed="rId2">
              <a:extLst>
                <a:ext uri="{28A0092B-C50C-407E-A947-70E740481C1C}">
                  <a14:useLocalDpi xmlns:a14="http://schemas.microsoft.com/office/drawing/2010/main" val="0"/>
                </a:ext>
              </a:extLst>
            </a:blip>
            <a:srcRect t="48855"/>
            <a:stretch/>
          </p:blipFill>
          <p:spPr>
            <a:xfrm>
              <a:off x="5360356" y="260684"/>
              <a:ext cx="5981700" cy="1020094"/>
            </a:xfrm>
            <a:prstGeom prst="rect">
              <a:avLst/>
            </a:prstGeom>
          </p:spPr>
        </p:pic>
        <p:pic>
          <p:nvPicPr>
            <p:cNvPr id="25" name="Picture 24" descr="A red background with white squares&#10;&#10;Description automatically generated">
              <a:extLst>
                <a:ext uri="{FF2B5EF4-FFF2-40B4-BE49-F238E27FC236}">
                  <a16:creationId xmlns:a16="http://schemas.microsoft.com/office/drawing/2014/main" id="{75991295-0F84-F7A2-0F0D-3BA1578286AC}"/>
                </a:ext>
              </a:extLst>
            </p:cNvPr>
            <p:cNvPicPr>
              <a:picLocks noChangeAspect="1"/>
            </p:cNvPicPr>
            <p:nvPr/>
          </p:nvPicPr>
          <p:blipFill rotWithShape="1">
            <a:blip r:embed="rId2">
              <a:extLst>
                <a:ext uri="{28A0092B-C50C-407E-A947-70E740481C1C}">
                  <a14:useLocalDpi xmlns:a14="http://schemas.microsoft.com/office/drawing/2010/main" val="0"/>
                </a:ext>
              </a:extLst>
            </a:blip>
            <a:srcRect t="48855"/>
            <a:stretch/>
          </p:blipFill>
          <p:spPr>
            <a:xfrm>
              <a:off x="-603297" y="260685"/>
              <a:ext cx="5981700" cy="1020094"/>
            </a:xfrm>
            <a:prstGeom prst="rect">
              <a:avLst/>
            </a:prstGeom>
          </p:spPr>
        </p:pic>
      </p:grpSp>
      <p:sp>
        <p:nvSpPr>
          <p:cNvPr id="2" name="Title 1">
            <a:extLst>
              <a:ext uri="{FF2B5EF4-FFF2-40B4-BE49-F238E27FC236}">
                <a16:creationId xmlns:a16="http://schemas.microsoft.com/office/drawing/2014/main" id="{9E554EFD-E68D-F142-8C39-722C62C7E1A8}"/>
              </a:ext>
            </a:extLst>
          </p:cNvPr>
          <p:cNvSpPr>
            <a:spLocks noGrp="1"/>
          </p:cNvSpPr>
          <p:nvPr>
            <p:ph type="title"/>
          </p:nvPr>
        </p:nvSpPr>
        <p:spPr>
          <a:xfrm>
            <a:off x="552091" y="0"/>
            <a:ext cx="11344634" cy="1173192"/>
          </a:xfrm>
        </p:spPr>
        <p:txBody>
          <a:bodyPr>
            <a:normAutofit/>
          </a:bodyPr>
          <a:lstStyle/>
          <a:p>
            <a:pPr>
              <a:lnSpc>
                <a:spcPct val="100000"/>
              </a:lnSpc>
            </a:pPr>
            <a:r>
              <a:rPr lang="en-US" sz="4800" b="1" dirty="0">
                <a:solidFill>
                  <a:schemeClr val="bg1"/>
                </a:solidFill>
                <a:effectLst>
                  <a:outerShdw blurRad="38100" dist="762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Impact of Intervention on Student Learning</a:t>
            </a:r>
          </a:p>
        </p:txBody>
      </p:sp>
      <p:cxnSp>
        <p:nvCxnSpPr>
          <p:cNvPr id="28" name="Straight Connector 27">
            <a:extLst>
              <a:ext uri="{FF2B5EF4-FFF2-40B4-BE49-F238E27FC236}">
                <a16:creationId xmlns:a16="http://schemas.microsoft.com/office/drawing/2014/main" id="{762C07ED-3332-1287-0D3E-C3F6DD803ED9}"/>
              </a:ext>
            </a:extLst>
          </p:cNvPr>
          <p:cNvCxnSpPr>
            <a:cxnSpLocks/>
          </p:cNvCxnSpPr>
          <p:nvPr/>
        </p:nvCxnSpPr>
        <p:spPr>
          <a:xfrm>
            <a:off x="0" y="1167202"/>
            <a:ext cx="12192000" cy="0"/>
          </a:xfrm>
          <a:prstGeom prst="line">
            <a:avLst/>
          </a:prstGeom>
          <a:ln w="41275" cap="flat"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32096A79-B73E-A254-EB9F-FF0946E65BEC}"/>
              </a:ext>
            </a:extLst>
          </p:cNvPr>
          <p:cNvSpPr txBox="1"/>
          <p:nvPr/>
        </p:nvSpPr>
        <p:spPr>
          <a:xfrm>
            <a:off x="619125" y="1348953"/>
            <a:ext cx="10972800" cy="51501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Aptos" panose="02110004020202020204"/>
                <a:ea typeface="+mn-ea"/>
                <a:cs typeface="+mn-cs"/>
              </a:rPr>
              <a:t>Week 2 Discussion</a:t>
            </a:r>
          </a:p>
          <a:p>
            <a:pPr marL="514350" marR="0" lvl="1" indent="-342900" algn="l" defTabSz="914400" rtl="0" eaLnBrk="1" fontAlgn="auto" latinLnBrk="0" hangingPunct="1">
              <a:lnSpc>
                <a:spcPct val="100000"/>
              </a:lnSpc>
              <a:spcBef>
                <a:spcPts val="0"/>
              </a:spcBef>
              <a:spcAft>
                <a:spcPts val="300"/>
              </a:spcAft>
              <a:buClrTx/>
              <a:buSzPct val="100000"/>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Prompt asked students to: </a:t>
            </a:r>
          </a:p>
          <a:p>
            <a:pPr marL="800100" marR="0" lvl="2" indent="-285750" algn="l" defTabSz="914400" rtl="0" eaLnBrk="1" fontAlgn="auto" latinLnBrk="0" hangingPunct="1">
              <a:lnSpc>
                <a:spcPct val="100000"/>
              </a:lnSpc>
              <a:spcBef>
                <a:spcPts val="0"/>
              </a:spcBef>
              <a:spcAft>
                <a:spcPts val="3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Provide a 250 to 300-word response to the prompt on the three types of myths.</a:t>
            </a:r>
          </a:p>
          <a:p>
            <a:pPr marL="800100" marR="0" lvl="2" indent="-285750" algn="l" defTabSz="914400" rtl="0" eaLnBrk="1" fontAlgn="auto" latinLnBrk="0" hangingPunct="1">
              <a:lnSpc>
                <a:spcPct val="100000"/>
              </a:lnSpc>
              <a:spcBef>
                <a:spcPts val="0"/>
              </a:spcBef>
              <a:spcAft>
                <a:spcPts val="3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Respond to the two other group members’ submissions with 25 to 50 words.</a:t>
            </a:r>
          </a:p>
          <a:p>
            <a:pPr marL="800100" marR="0" lvl="2" indent="-285750" algn="l" defTabSz="914400" rtl="0" eaLnBrk="1" fontAlgn="auto" latinLnBrk="0" hangingPunct="1">
              <a:lnSpc>
                <a:spcPct val="100000"/>
              </a:lnSpc>
              <a:spcBef>
                <a:spcPts val="0"/>
              </a:spcBef>
              <a:spcAft>
                <a:spcPts val="3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Complete the NACE Career Competencies Self-Evaluation.</a:t>
            </a:r>
          </a:p>
          <a:p>
            <a:pPr marL="800100" marR="0" lvl="2" indent="-285750" algn="l" defTabSz="914400" rtl="0" eaLnBrk="1" fontAlgn="auto" latinLnBrk="0" hangingPunct="1">
              <a:lnSpc>
                <a:spcPct val="100000"/>
              </a:lnSpc>
              <a:spcBef>
                <a:spcPts val="0"/>
              </a:spcBef>
              <a:spcAft>
                <a:spcPts val="3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Meet with members of the assigned group and discuss competencies and self-evaluation. </a:t>
            </a:r>
          </a:p>
          <a:p>
            <a:pPr marL="800100" marR="0" lvl="2" indent="-285750" algn="l" defTabSz="914400" rtl="0" eaLnBrk="1" fontAlgn="auto" latinLnBrk="0" hangingPunct="1">
              <a:lnSpc>
                <a:spcPct val="100000"/>
              </a:lnSpc>
              <a:spcBef>
                <a:spcPts val="0"/>
              </a:spcBef>
              <a:spcAft>
                <a:spcPts val="3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Determine what it means to be a proficient communicator.</a:t>
            </a:r>
          </a:p>
          <a:p>
            <a:pPr marL="800100" marR="0" lvl="2" indent="-285750" algn="l" defTabSz="914400" rtl="0" eaLnBrk="1" fontAlgn="auto" latinLnBrk="0" hangingPunct="1">
              <a:lnSpc>
                <a:spcPct val="100000"/>
              </a:lnSpc>
              <a:spcBef>
                <a:spcPts val="0"/>
              </a:spcBef>
              <a:spcAft>
                <a:spcPts val="2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Provide a unique definition of what it means to be a proficient communicator.</a:t>
            </a:r>
          </a:p>
          <a:p>
            <a:pPr marL="0" marR="0" lvl="0" indent="0" algn="l" defTabSz="914400" rtl="0" eaLnBrk="1" fontAlgn="auto" latinLnBrk="0" hangingPunct="1">
              <a:lnSpc>
                <a:spcPct val="100000"/>
              </a:lnSpc>
              <a:spcBef>
                <a:spcPts val="1800"/>
              </a:spcBef>
              <a:spcAft>
                <a:spcPts val="30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Aptos" panose="02110004020202020204"/>
                <a:ea typeface="+mn-ea"/>
                <a:cs typeface="+mn-cs"/>
              </a:rPr>
              <a:t>Week 15 Discussion</a:t>
            </a:r>
          </a:p>
          <a:p>
            <a:pPr marL="514350" marR="0" lvl="1" indent="-342900" algn="l" defTabSz="914400" rtl="0" eaLnBrk="1" fontAlgn="auto" latinLnBrk="0" hangingPunct="1">
              <a:lnSpc>
                <a:spcPct val="100000"/>
              </a:lnSpc>
              <a:spcBef>
                <a:spcPts val="0"/>
              </a:spcBef>
              <a:spcAft>
                <a:spcPts val="300"/>
              </a:spcAft>
              <a:buClrTx/>
              <a:buSzPct val="100000"/>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Prompt asked students to:</a:t>
            </a:r>
          </a:p>
          <a:p>
            <a:pPr marL="800100" marR="0" lvl="2" indent="-285750" algn="l" defTabSz="914400" rtl="0" eaLnBrk="1" fontAlgn="auto" latinLnBrk="0" hangingPunct="1">
              <a:lnSpc>
                <a:spcPct val="100000"/>
              </a:lnSpc>
              <a:spcBef>
                <a:spcPts val="0"/>
              </a:spcBef>
              <a:spcAft>
                <a:spcPts val="3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Complete the NACE Career Competencies Self-Evaluation.</a:t>
            </a:r>
          </a:p>
          <a:p>
            <a:pPr marL="800100" marR="0" lvl="2" indent="-285750" algn="l" defTabSz="914400" rtl="0" eaLnBrk="1" fontAlgn="auto" latinLnBrk="0" hangingPunct="1">
              <a:lnSpc>
                <a:spcPct val="100000"/>
              </a:lnSpc>
              <a:spcBef>
                <a:spcPts val="0"/>
              </a:spcBef>
              <a:spcAft>
                <a:spcPts val="3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Meet with groups to discuss the competencies and any changes to students’ self-evaluations.</a:t>
            </a:r>
          </a:p>
          <a:p>
            <a:pPr marL="800100" marR="0" lvl="2" indent="-285750" algn="l" defTabSz="914400" rtl="0" eaLnBrk="1" fontAlgn="auto" latinLnBrk="0" hangingPunct="1">
              <a:lnSpc>
                <a:spcPct val="100000"/>
              </a:lnSpc>
              <a:spcBef>
                <a:spcPts val="0"/>
              </a:spcBef>
              <a:spcAft>
                <a:spcPts val="3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Reflect on what it means to be a proficient communicator.</a:t>
            </a:r>
          </a:p>
          <a:p>
            <a:pPr marL="800100" marR="0" lvl="2" indent="-285750" algn="l" defTabSz="914400" rtl="0" eaLnBrk="1" fontAlgn="auto" latinLnBrk="0" hangingPunct="1">
              <a:lnSpc>
                <a:spcPct val="100000"/>
              </a:lnSpc>
              <a:spcBef>
                <a:spcPts val="0"/>
              </a:spcBef>
              <a:spcAft>
                <a:spcPts val="300"/>
              </a:spcAft>
              <a:buClrTx/>
              <a:buSzPct val="60000"/>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Reflect on the definition of a proficient communicator written in Week 2 and determine how your perspectives might have changed. </a:t>
            </a:r>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869015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CD742962-2BED-D4B8-B299-19971C9CEBA5}"/>
              </a:ext>
            </a:extLst>
          </p:cNvPr>
          <p:cNvGrpSpPr/>
          <p:nvPr/>
        </p:nvGrpSpPr>
        <p:grpSpPr>
          <a:xfrm>
            <a:off x="0" y="0"/>
            <a:ext cx="12192000" cy="1149350"/>
            <a:chOff x="-603297" y="260684"/>
            <a:chExt cx="11945353" cy="1020095"/>
          </a:xfrm>
        </p:grpSpPr>
        <p:pic>
          <p:nvPicPr>
            <p:cNvPr id="21" name="Picture 20" descr="A red background with white squares&#10;&#10;Description automatically generated">
              <a:extLst>
                <a:ext uri="{FF2B5EF4-FFF2-40B4-BE49-F238E27FC236}">
                  <a16:creationId xmlns:a16="http://schemas.microsoft.com/office/drawing/2014/main" id="{80726527-7797-2604-D54E-53171B33D2F8}"/>
                </a:ext>
              </a:extLst>
            </p:cNvPr>
            <p:cNvPicPr>
              <a:picLocks noChangeAspect="1"/>
            </p:cNvPicPr>
            <p:nvPr/>
          </p:nvPicPr>
          <p:blipFill rotWithShape="1">
            <a:blip r:embed="rId2">
              <a:extLst>
                <a:ext uri="{28A0092B-C50C-407E-A947-70E740481C1C}">
                  <a14:useLocalDpi xmlns:a14="http://schemas.microsoft.com/office/drawing/2010/main" val="0"/>
                </a:ext>
              </a:extLst>
            </a:blip>
            <a:srcRect t="48855"/>
            <a:stretch/>
          </p:blipFill>
          <p:spPr>
            <a:xfrm>
              <a:off x="5360356" y="260684"/>
              <a:ext cx="5981700" cy="1020094"/>
            </a:xfrm>
            <a:prstGeom prst="rect">
              <a:avLst/>
            </a:prstGeom>
          </p:spPr>
        </p:pic>
        <p:pic>
          <p:nvPicPr>
            <p:cNvPr id="25" name="Picture 24" descr="A red background with white squares&#10;&#10;Description automatically generated">
              <a:extLst>
                <a:ext uri="{FF2B5EF4-FFF2-40B4-BE49-F238E27FC236}">
                  <a16:creationId xmlns:a16="http://schemas.microsoft.com/office/drawing/2014/main" id="{75991295-0F84-F7A2-0F0D-3BA1578286AC}"/>
                </a:ext>
              </a:extLst>
            </p:cNvPr>
            <p:cNvPicPr>
              <a:picLocks noChangeAspect="1"/>
            </p:cNvPicPr>
            <p:nvPr/>
          </p:nvPicPr>
          <p:blipFill rotWithShape="1">
            <a:blip r:embed="rId2">
              <a:extLst>
                <a:ext uri="{28A0092B-C50C-407E-A947-70E740481C1C}">
                  <a14:useLocalDpi xmlns:a14="http://schemas.microsoft.com/office/drawing/2010/main" val="0"/>
                </a:ext>
              </a:extLst>
            </a:blip>
            <a:srcRect t="48855"/>
            <a:stretch/>
          </p:blipFill>
          <p:spPr>
            <a:xfrm>
              <a:off x="-603297" y="260685"/>
              <a:ext cx="5981700" cy="1020094"/>
            </a:xfrm>
            <a:prstGeom prst="rect">
              <a:avLst/>
            </a:prstGeom>
          </p:spPr>
        </p:pic>
      </p:grpSp>
      <p:sp>
        <p:nvSpPr>
          <p:cNvPr id="2" name="Title 1">
            <a:extLst>
              <a:ext uri="{FF2B5EF4-FFF2-40B4-BE49-F238E27FC236}">
                <a16:creationId xmlns:a16="http://schemas.microsoft.com/office/drawing/2014/main" id="{9E554EFD-E68D-F142-8C39-722C62C7E1A8}"/>
              </a:ext>
            </a:extLst>
          </p:cNvPr>
          <p:cNvSpPr>
            <a:spLocks noGrp="1"/>
          </p:cNvSpPr>
          <p:nvPr>
            <p:ph type="title"/>
          </p:nvPr>
        </p:nvSpPr>
        <p:spPr>
          <a:xfrm>
            <a:off x="552091" y="0"/>
            <a:ext cx="11024558" cy="1173192"/>
          </a:xfrm>
        </p:spPr>
        <p:txBody>
          <a:bodyPr>
            <a:normAutofit/>
          </a:bodyPr>
          <a:lstStyle/>
          <a:p>
            <a:pPr>
              <a:lnSpc>
                <a:spcPct val="100000"/>
              </a:lnSpc>
            </a:pPr>
            <a:r>
              <a:rPr lang="en-US" sz="4800" b="1" dirty="0">
                <a:solidFill>
                  <a:schemeClr val="bg1"/>
                </a:solidFill>
                <a:effectLst>
                  <a:outerShdw blurRad="38100" dist="762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Interventions’ Impact on Student Learning</a:t>
            </a:r>
          </a:p>
        </p:txBody>
      </p:sp>
      <p:cxnSp>
        <p:nvCxnSpPr>
          <p:cNvPr id="28" name="Straight Connector 27">
            <a:extLst>
              <a:ext uri="{FF2B5EF4-FFF2-40B4-BE49-F238E27FC236}">
                <a16:creationId xmlns:a16="http://schemas.microsoft.com/office/drawing/2014/main" id="{762C07ED-3332-1287-0D3E-C3F6DD803ED9}"/>
              </a:ext>
            </a:extLst>
          </p:cNvPr>
          <p:cNvCxnSpPr>
            <a:cxnSpLocks/>
          </p:cNvCxnSpPr>
          <p:nvPr/>
        </p:nvCxnSpPr>
        <p:spPr>
          <a:xfrm>
            <a:off x="0" y="1167202"/>
            <a:ext cx="12192000" cy="0"/>
          </a:xfrm>
          <a:prstGeom prst="line">
            <a:avLst/>
          </a:prstGeom>
          <a:ln w="41275" cap="flat"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8E026EEE-A9EF-2F9A-47ED-EEE29F6371EF}"/>
              </a:ext>
            </a:extLst>
          </p:cNvPr>
          <p:cNvSpPr txBox="1"/>
          <p:nvPr/>
        </p:nvSpPr>
        <p:spPr>
          <a:xfrm>
            <a:off x="1238251" y="1718522"/>
            <a:ext cx="9639300" cy="2938112"/>
          </a:xfrm>
          <a:prstGeom prst="rect">
            <a:avLst/>
          </a:prstGeom>
          <a:noFill/>
        </p:spPr>
        <p:txBody>
          <a:bodyPr wrap="square" rtlCol="0">
            <a:spAutoFit/>
          </a:bodyPr>
          <a:lstStyle/>
          <a:p>
            <a:pPr marL="0" marR="0" lvl="0" indent="0" algn="l" defTabSz="914400" rtl="0" eaLnBrk="1" fontAlgn="auto" latinLnBrk="0" hangingPunct="1">
              <a:lnSpc>
                <a:spcPts val="3200"/>
              </a:lnSpc>
              <a:spcBef>
                <a:spcPts val="0"/>
              </a:spcBef>
              <a:spcAft>
                <a:spcPts val="0"/>
              </a:spcAft>
              <a:buClrTx/>
              <a:buSzTx/>
              <a:buFontTx/>
              <a:buNone/>
              <a:tabLst/>
              <a:defRPr/>
            </a:pPr>
            <a:r>
              <a:rPr kumimoji="0" lang="en-US" sz="2600" b="0" i="0" u="none" strike="noStrike" kern="1200" cap="none" spc="0" normalizeH="0" baseline="0" noProof="0" dirty="0">
                <a:ln>
                  <a:noFill/>
                </a:ln>
                <a:solidFill>
                  <a:srgbClr val="333333"/>
                </a:solidFill>
                <a:effectLst/>
                <a:highlight>
                  <a:srgbClr val="FAFAFA"/>
                </a:highlight>
                <a:uLnTx/>
                <a:uFillTx/>
                <a:latin typeface="Cambria" panose="02040503050406030204" pitchFamily="18" charset="0"/>
                <a:ea typeface="Cambria" panose="02040503050406030204" pitchFamily="18" charset="0"/>
                <a:cs typeface="+mn-cs"/>
              </a:rPr>
              <a:t>“We’ve had to work in small groups for this course. At first, I was honestly turned off by the idea. I’ve come to really appreciate it. I’ve never had an online learning experience as such before. I really feel like it has made me feel included as a student here at WSU, even as an online learner. It’s been an awesome way to get to know my fellow students and communicate with them in different ways than I’ve had to before.” </a:t>
            </a:r>
            <a:endParaRPr kumimoji="0" lang="en-US" sz="26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Calibri" panose="020F0502020204030204" pitchFamily="34" charset="0"/>
            </a:endParaRPr>
          </a:p>
        </p:txBody>
      </p:sp>
      <p:grpSp>
        <p:nvGrpSpPr>
          <p:cNvPr id="16" name="Group 15">
            <a:extLst>
              <a:ext uri="{FF2B5EF4-FFF2-40B4-BE49-F238E27FC236}">
                <a16:creationId xmlns:a16="http://schemas.microsoft.com/office/drawing/2014/main" id="{B99DADFB-D5BC-CFEC-0AE2-2B121E52B388}"/>
              </a:ext>
            </a:extLst>
          </p:cNvPr>
          <p:cNvGrpSpPr/>
          <p:nvPr/>
        </p:nvGrpSpPr>
        <p:grpSpPr>
          <a:xfrm>
            <a:off x="561112" y="5163448"/>
            <a:ext cx="11065103" cy="1450197"/>
            <a:chOff x="608737" y="4791973"/>
            <a:chExt cx="11065103" cy="1450197"/>
          </a:xfrm>
        </p:grpSpPr>
        <p:sp>
          <p:nvSpPr>
            <p:cNvPr id="45" name="TextBox 44">
              <a:extLst>
                <a:ext uri="{FF2B5EF4-FFF2-40B4-BE49-F238E27FC236}">
                  <a16:creationId xmlns:a16="http://schemas.microsoft.com/office/drawing/2014/main" id="{379CE55A-5B1F-BF42-2983-3A63F387EB59}"/>
                </a:ext>
              </a:extLst>
            </p:cNvPr>
            <p:cNvSpPr txBox="1"/>
            <p:nvPr/>
          </p:nvSpPr>
          <p:spPr>
            <a:xfrm>
              <a:off x="933091" y="5749727"/>
              <a:ext cx="10649309" cy="4924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tab pos="403225" algn="ctr"/>
                  <a:tab pos="2003425" algn="ctr"/>
                  <a:tab pos="3314700" algn="ctr"/>
                  <a:tab pos="4686300" algn="ctr"/>
                  <a:tab pos="5943600" algn="ctr"/>
                  <a:tab pos="7261225" algn="ctr"/>
                  <a:tab pos="8632825" algn="ctr"/>
                  <a:tab pos="9775825" algn="ctr"/>
                </a:tabLst>
                <a:defRPr/>
              </a:pPr>
              <a:r>
                <a:rPr kumimoji="0" lang="en-US" sz="13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Career and 	Communication	Critical	Equity and	Leadership	Professionalism	Teamwork	Technology	Self-Development		 Thinking 	Inclusion</a:t>
              </a:r>
            </a:p>
          </p:txBody>
        </p:sp>
        <p:pic>
          <p:nvPicPr>
            <p:cNvPr id="7" name="Picture 6" descr="A black background with a black square&#10;&#10;Description automatically generated with medium confidence">
              <a:extLst>
                <a:ext uri="{FF2B5EF4-FFF2-40B4-BE49-F238E27FC236}">
                  <a16:creationId xmlns:a16="http://schemas.microsoft.com/office/drawing/2014/main" id="{7B831C7D-9A41-E13A-CD8E-C02E55A7ED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338" y="5193400"/>
              <a:ext cx="640598" cy="640080"/>
            </a:xfrm>
            <a:prstGeom prst="rect">
              <a:avLst/>
            </a:prstGeom>
          </p:spPr>
        </p:pic>
        <p:pic>
          <p:nvPicPr>
            <p:cNvPr id="9" name="Picture 8" descr="A black background with a black square&#10;&#10;Description automatically generated with medium confidence">
              <a:extLst>
                <a:ext uri="{FF2B5EF4-FFF2-40B4-BE49-F238E27FC236}">
                  <a16:creationId xmlns:a16="http://schemas.microsoft.com/office/drawing/2014/main" id="{E5F37987-C435-F1D6-1D69-2D7404DA72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8330" y="5176142"/>
              <a:ext cx="640080" cy="640080"/>
            </a:xfrm>
            <a:prstGeom prst="rect">
              <a:avLst/>
            </a:prstGeom>
          </p:spPr>
        </p:pic>
        <p:pic>
          <p:nvPicPr>
            <p:cNvPr id="15" name="Picture 14" descr="A black background with a black square&#10;&#10;Description automatically generated with medium confidence">
              <a:extLst>
                <a:ext uri="{FF2B5EF4-FFF2-40B4-BE49-F238E27FC236}">
                  <a16:creationId xmlns:a16="http://schemas.microsoft.com/office/drawing/2014/main" id="{440B2DF3-DC6B-6DCD-1399-947B374DC38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29060" y="5086691"/>
              <a:ext cx="639566" cy="640080"/>
            </a:xfrm>
            <a:prstGeom prst="rect">
              <a:avLst/>
            </a:prstGeom>
          </p:spPr>
        </p:pic>
        <p:pic>
          <p:nvPicPr>
            <p:cNvPr id="19" name="Picture 18" descr="A black background with a black square&#10;&#10;Description automatically generated with medium confidence">
              <a:extLst>
                <a:ext uri="{FF2B5EF4-FFF2-40B4-BE49-F238E27FC236}">
                  <a16:creationId xmlns:a16="http://schemas.microsoft.com/office/drawing/2014/main" id="{67169180-6E2B-D6E9-CCD0-70514C8A54A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10578" y="5133139"/>
              <a:ext cx="640080" cy="640080"/>
            </a:xfrm>
            <a:prstGeom prst="rect">
              <a:avLst/>
            </a:prstGeom>
          </p:spPr>
        </p:pic>
        <p:pic>
          <p:nvPicPr>
            <p:cNvPr id="43" name="Picture 42" descr="A black background with a black square&#10;&#10;Description automatically generated with medium confidence">
              <a:extLst>
                <a:ext uri="{FF2B5EF4-FFF2-40B4-BE49-F238E27FC236}">
                  <a16:creationId xmlns:a16="http://schemas.microsoft.com/office/drawing/2014/main" id="{E8206996-D56E-DD8E-77F9-76D7655640B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46513" y="5088721"/>
              <a:ext cx="640080" cy="640080"/>
            </a:xfrm>
            <a:prstGeom prst="rect">
              <a:avLst/>
            </a:prstGeom>
          </p:spPr>
        </p:pic>
        <p:pic>
          <p:nvPicPr>
            <p:cNvPr id="11" name="Picture 10" descr="A black background with a black square&#10;&#10;Description automatically generated with medium confidence">
              <a:extLst>
                <a:ext uri="{FF2B5EF4-FFF2-40B4-BE49-F238E27FC236}">
                  <a16:creationId xmlns:a16="http://schemas.microsoft.com/office/drawing/2014/main" id="{BC10DAC0-CF6A-C27F-5A9F-0D9251CCFB2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383463" y="5196349"/>
              <a:ext cx="593886" cy="594360"/>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596263BC-275E-6EE9-1E4E-49C65D50A68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78815" y="5098702"/>
              <a:ext cx="594841" cy="594360"/>
            </a:xfrm>
            <a:prstGeom prst="rect">
              <a:avLst/>
            </a:prstGeom>
          </p:spPr>
        </p:pic>
        <p:pic>
          <p:nvPicPr>
            <p:cNvPr id="17" name="Picture 16" descr="A white rectangle in the middle of a black background&#10;&#10;Description automatically generated">
              <a:extLst>
                <a:ext uri="{FF2B5EF4-FFF2-40B4-BE49-F238E27FC236}">
                  <a16:creationId xmlns:a16="http://schemas.microsoft.com/office/drawing/2014/main" id="{22DC9E90-2721-A261-E357-44BFDA6A2D8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366688" y="5189363"/>
              <a:ext cx="640080" cy="640080"/>
            </a:xfrm>
            <a:prstGeom prst="rect">
              <a:avLst/>
            </a:prstGeom>
          </p:spPr>
        </p:pic>
        <p:cxnSp>
          <p:nvCxnSpPr>
            <p:cNvPr id="12" name="Straight Connector 11">
              <a:extLst>
                <a:ext uri="{FF2B5EF4-FFF2-40B4-BE49-F238E27FC236}">
                  <a16:creationId xmlns:a16="http://schemas.microsoft.com/office/drawing/2014/main" id="{28FB6B87-3713-EB69-6EB7-68B350E51947}"/>
                </a:ext>
              </a:extLst>
            </p:cNvPr>
            <p:cNvCxnSpPr>
              <a:cxnSpLocks/>
            </p:cNvCxnSpPr>
            <p:nvPr/>
          </p:nvCxnSpPr>
          <p:spPr>
            <a:xfrm>
              <a:off x="608737" y="4791973"/>
              <a:ext cx="11065103" cy="0"/>
            </a:xfrm>
            <a:prstGeom prst="line">
              <a:avLst/>
            </a:prstGeom>
            <a:ln w="38100" cap="rnd">
              <a:solidFill>
                <a:srgbClr val="A60F2E"/>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794806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407</Words>
  <Application>Microsoft Macintosh PowerPoint</Application>
  <PresentationFormat>Widescreen</PresentationFormat>
  <Paragraphs>67</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Aptos Display</vt:lpstr>
      <vt:lpstr>Arial</vt:lpstr>
      <vt:lpstr>Calibri</vt:lpstr>
      <vt:lpstr>Cambria</vt:lpstr>
      <vt:lpstr>Courier New</vt:lpstr>
      <vt:lpstr>Office Theme</vt:lpstr>
      <vt:lpstr>Applied Intervention: Communication</vt:lpstr>
      <vt:lpstr>Impact of Intervention on Student Learning</vt:lpstr>
      <vt:lpstr>Interventions’ Impact on Student Learning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Stratton, Clif</dc:creator>
  <cp:lastModifiedBy>Stratton, Clif</cp:lastModifiedBy>
  <cp:revision>1</cp:revision>
  <dcterms:created xsi:type="dcterms:W3CDTF">2024-06-20T21:01:45Z</dcterms:created>
  <dcterms:modified xsi:type="dcterms:W3CDTF">2024-06-20T21:02:13Z</dcterms:modified>
</cp:coreProperties>
</file>